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  <p:sldMasterId id="2147483794" r:id="rId5"/>
    <p:sldMasterId id="2147483648" r:id="rId6"/>
    <p:sldMasterId id="2147483696" r:id="rId7"/>
    <p:sldMasterId id="2147483710" r:id="rId8"/>
  </p:sldMasterIdLst>
  <p:notesMasterIdLst>
    <p:notesMasterId r:id="rId36"/>
  </p:notesMasterIdLst>
  <p:handoutMasterIdLst>
    <p:handoutMasterId r:id="rId37"/>
  </p:handoutMasterIdLst>
  <p:sldIdLst>
    <p:sldId id="341" r:id="rId9"/>
    <p:sldId id="522" r:id="rId10"/>
    <p:sldId id="513" r:id="rId11"/>
    <p:sldId id="521" r:id="rId12"/>
    <p:sldId id="463" r:id="rId13"/>
    <p:sldId id="468" r:id="rId14"/>
    <p:sldId id="440" r:id="rId15"/>
    <p:sldId id="464" r:id="rId16"/>
    <p:sldId id="517" r:id="rId17"/>
    <p:sldId id="446" r:id="rId18"/>
    <p:sldId id="497" r:id="rId19"/>
    <p:sldId id="506" r:id="rId20"/>
    <p:sldId id="501" r:id="rId21"/>
    <p:sldId id="507" r:id="rId22"/>
    <p:sldId id="518" r:id="rId23"/>
    <p:sldId id="523" r:id="rId24"/>
    <p:sldId id="524" r:id="rId25"/>
    <p:sldId id="475" r:id="rId26"/>
    <p:sldId id="498" r:id="rId27"/>
    <p:sldId id="519" r:id="rId28"/>
    <p:sldId id="509" r:id="rId29"/>
    <p:sldId id="488" r:id="rId30"/>
    <p:sldId id="500" r:id="rId31"/>
    <p:sldId id="470" r:id="rId32"/>
    <p:sldId id="434" r:id="rId33"/>
    <p:sldId id="474" r:id="rId34"/>
    <p:sldId id="471" r:id="rId3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eff Jurgemeyer" initials="JJ" lastIdx="32" clrIdx="6">
    <p:extLst>
      <p:ext uri="{19B8F6BF-5375-455C-9EA6-DF929625EA0E}">
        <p15:presenceInfo xmlns:p15="http://schemas.microsoft.com/office/powerpoint/2012/main" userId="Jeff Jurgemeyer" providerId="None"/>
      </p:ext>
    </p:extLst>
  </p:cmAuthor>
  <p:cmAuthor id="1" name="Moynihan, Mandi" initials="MM" lastIdx="7" clrIdx="0">
    <p:extLst>
      <p:ext uri="{19B8F6BF-5375-455C-9EA6-DF929625EA0E}">
        <p15:presenceInfo xmlns:p15="http://schemas.microsoft.com/office/powerpoint/2012/main" userId="S::Mandi.Moynihan@usaa.com::98aaf5db-a83e-4606-a626-67e66c88c9a5" providerId="AD"/>
      </p:ext>
    </p:extLst>
  </p:cmAuthor>
  <p:cmAuthor id="8" name="Georgoulakis, Steve" initials="GS" lastIdx="2" clrIdx="7">
    <p:extLst>
      <p:ext uri="{19B8F6BF-5375-455C-9EA6-DF929625EA0E}">
        <p15:presenceInfo xmlns:p15="http://schemas.microsoft.com/office/powerpoint/2012/main" userId="S::Steve.Georgoulakis@usaa.com::deb307e2-0cdd-47d4-8b1e-054ab4cef447" providerId="AD"/>
      </p:ext>
    </p:extLst>
  </p:cmAuthor>
  <p:cmAuthor id="2" name="Karen Larochelle" initials="KL" lastIdx="12" clrIdx="1">
    <p:extLst>
      <p:ext uri="{19B8F6BF-5375-455C-9EA6-DF929625EA0E}">
        <p15:presenceInfo xmlns:p15="http://schemas.microsoft.com/office/powerpoint/2012/main" userId="Karen Larochelle" providerId="None"/>
      </p:ext>
    </p:extLst>
  </p:cmAuthor>
  <p:cmAuthor id="9" name="Mroszczyk, Porter" initials="MP" lastIdx="2" clrIdx="8">
    <p:extLst>
      <p:ext uri="{19B8F6BF-5375-455C-9EA6-DF929625EA0E}">
        <p15:presenceInfo xmlns:p15="http://schemas.microsoft.com/office/powerpoint/2012/main" userId="S::819298@aacps.org::3aeb08e6-e5cf-44f8-a0d2-11467996b60e" providerId="AD"/>
      </p:ext>
    </p:extLst>
  </p:cmAuthor>
  <p:cmAuthor id="3" name="Casey-Macias, Catherine (CNE)" initials="CC(" lastIdx="3" clrIdx="2">
    <p:extLst>
      <p:ext uri="{19B8F6BF-5375-455C-9EA6-DF929625EA0E}">
        <p15:presenceInfo xmlns:p15="http://schemas.microsoft.com/office/powerpoint/2012/main" userId="S::Catherine.Casey-Macias@usaa.com::3d950b72-5456-4272-a83a-12fa3133bb18" providerId="AD"/>
      </p:ext>
    </p:extLst>
  </p:cmAuthor>
  <p:cmAuthor id="10" name="Robyn Mroszczyk" initials="RM" lastIdx="21" clrIdx="9">
    <p:extLst>
      <p:ext uri="{19B8F6BF-5375-455C-9EA6-DF929625EA0E}">
        <p15:presenceInfo xmlns:p15="http://schemas.microsoft.com/office/powerpoint/2012/main" userId="Robyn Mroszczyk" providerId="None"/>
      </p:ext>
    </p:extLst>
  </p:cmAuthor>
  <p:cmAuthor id="4" name="Alyssa Christian" initials="AC" lastIdx="11" clrIdx="3">
    <p:extLst>
      <p:ext uri="{19B8F6BF-5375-455C-9EA6-DF929625EA0E}">
        <p15:presenceInfo xmlns:p15="http://schemas.microsoft.com/office/powerpoint/2012/main" userId="Alyssa Christian" providerId="None"/>
      </p:ext>
    </p:extLst>
  </p:cmAuthor>
  <p:cmAuthor id="11" name="Mroszczyk, Robyn A Ms CIV HQDA DCS G-9" initials="MRAMCHDG" lastIdx="3" clrIdx="10">
    <p:extLst>
      <p:ext uri="{19B8F6BF-5375-455C-9EA6-DF929625EA0E}">
        <p15:presenceInfo xmlns:p15="http://schemas.microsoft.com/office/powerpoint/2012/main" userId="S-1-5-21-412667653-668731278-4213794525-1291401" providerId="AD"/>
      </p:ext>
    </p:extLst>
  </p:cmAuthor>
  <p:cmAuthor id="5" name="Kristen Sweet-McFarling" initials="KSM" lastIdx="21" clrIdx="4">
    <p:extLst>
      <p:ext uri="{19B8F6BF-5375-455C-9EA6-DF929625EA0E}">
        <p15:presenceInfo xmlns:p15="http://schemas.microsoft.com/office/powerpoint/2012/main" userId="S::Kristen.Sweet-McFarling@tp-solutions.com::27377008-fd82-4554-a615-a6ec09c51476" providerId="AD"/>
      </p:ext>
    </p:extLst>
  </p:cmAuthor>
  <p:cmAuthor id="6" name="Marc Miller" initials="MM" lastIdx="7" clrIdx="5">
    <p:extLst>
      <p:ext uri="{19B8F6BF-5375-455C-9EA6-DF929625EA0E}">
        <p15:presenceInfo xmlns:p15="http://schemas.microsoft.com/office/powerpoint/2012/main" userId="S::Marc.Miller@tp-solutions.com::d93a7ca0-21eb-4029-bd14-afbef8dc69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1CA"/>
    <a:srgbClr val="EDE7DC"/>
    <a:srgbClr val="21372B"/>
    <a:srgbClr val="977B3C"/>
    <a:srgbClr val="0E2E00"/>
    <a:srgbClr val="23362A"/>
    <a:srgbClr val="4B462B"/>
    <a:srgbClr val="000000"/>
    <a:srgbClr val="EFB40F"/>
    <a:srgbClr val="004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239F26-3967-42AF-855D-B70517C2B657}" v="1" dt="2021-05-12T15:09:05.6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74" autoAdjust="0"/>
    <p:restoredTop sz="91834" autoAdjust="0"/>
  </p:normalViewPr>
  <p:slideViewPr>
    <p:cSldViewPr snapToGrid="0">
      <p:cViewPr varScale="1">
        <p:scale>
          <a:sx n="60" d="100"/>
          <a:sy n="60" d="100"/>
        </p:scale>
        <p:origin x="1216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en Sweet-McFarling" userId="27377008-fd82-4554-a615-a6ec09c51476" providerId="ADAL" clId="{A7239F26-3967-42AF-855D-B70517C2B657}"/>
    <pc:docChg chg="custSel modSld">
      <pc:chgData name="Kristen Sweet-McFarling" userId="27377008-fd82-4554-a615-a6ec09c51476" providerId="ADAL" clId="{A7239F26-3967-42AF-855D-B70517C2B657}" dt="2021-05-12T15:09:56.298" v="9" actId="1076"/>
      <pc:docMkLst>
        <pc:docMk/>
      </pc:docMkLst>
      <pc:sldChg chg="addSp delSp modSp mod delCm">
        <pc:chgData name="Kristen Sweet-McFarling" userId="27377008-fd82-4554-a615-a6ec09c51476" providerId="ADAL" clId="{A7239F26-3967-42AF-855D-B70517C2B657}" dt="2021-05-12T15:09:56.298" v="9" actId="1076"/>
        <pc:sldMkLst>
          <pc:docMk/>
          <pc:sldMk cId="2960912652" sldId="464"/>
        </pc:sldMkLst>
        <pc:picChg chg="del mod">
          <ac:chgData name="Kristen Sweet-McFarling" userId="27377008-fd82-4554-a615-a6ec09c51476" providerId="ADAL" clId="{A7239F26-3967-42AF-855D-B70517C2B657}" dt="2021-05-12T15:09:17.043" v="5" actId="478"/>
          <ac:picMkLst>
            <pc:docMk/>
            <pc:sldMk cId="2960912652" sldId="464"/>
            <ac:picMk id="5" creationId="{8215BE07-F2B8-434B-817D-1FD00705B087}"/>
          </ac:picMkLst>
        </pc:picChg>
        <pc:picChg chg="add mod">
          <ac:chgData name="Kristen Sweet-McFarling" userId="27377008-fd82-4554-a615-a6ec09c51476" providerId="ADAL" clId="{A7239F26-3967-42AF-855D-B70517C2B657}" dt="2021-05-12T15:09:56.298" v="9" actId="1076"/>
          <ac:picMkLst>
            <pc:docMk/>
            <pc:sldMk cId="2960912652" sldId="464"/>
            <ac:picMk id="9" creationId="{4D95E1A3-0415-4B98-96C7-41204AE2A60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C6B6D1-FB7A-B941-BF41-7128C41958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92D26-ABDE-6B4B-88D5-54E9E051A8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0C2FF-7F52-9D46-9FEF-7D10243BB17B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52443-6F3A-6246-B4C2-998FEDEDEE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3A08C-521E-5743-A9A8-EDD4523E82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D34FC-12C0-C94B-92B9-903E13E09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22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2C76C-582D-524B-BFE1-27F98059DCFA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7A9D3-4FD5-7346-98F4-B0A01A7CF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03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https://www.dvidshub.net/image/5836479/womack-celebrates-25-years-midwifery-program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30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</a:t>
            </a:r>
          </a:p>
          <a:p>
            <a:r>
              <a:rPr lang="en-US" dirty="0"/>
              <a:t>https://www.pexels.com/photo/baby-in-blue-shorts-lying-on-white-fur-textile-3341187/</a:t>
            </a:r>
          </a:p>
          <a:p>
            <a:r>
              <a:rPr lang="en-US" dirty="0"/>
              <a:t>Stock image from PPT</a:t>
            </a:r>
          </a:p>
          <a:p>
            <a:r>
              <a:rPr lang="en-US" dirty="0"/>
              <a:t>https://www.pexels.com/photo/woman-carrying-baby-3259629/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22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 </a:t>
            </a:r>
          </a:p>
          <a:p>
            <a:r>
              <a:rPr lang="en-US" dirty="0"/>
              <a:t>https://www.pexels.com/photo/photo-of-a-girl-in-a-white-background-3662979/</a:t>
            </a:r>
          </a:p>
          <a:p>
            <a:r>
              <a:rPr lang="en-US" dirty="0"/>
              <a:t>https://www.pexels.com/photo/smiling-baby-lying-on-white-mat-1648377/</a:t>
            </a:r>
          </a:p>
          <a:p>
            <a:r>
              <a:rPr lang="en-US" dirty="0"/>
              <a:t>https://www.pexels.com/photo/focused-african-american-kid-cleaning-teeth-looking-at-mirror-4546136/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53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40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https://www.dvidshub.net/image/5753988/engineer-infantry-soldier-bliss-garrison-holds-change-responsibility-sept-11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01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 </a:t>
            </a:r>
          </a:p>
          <a:p>
            <a:r>
              <a:rPr lang="en-US" dirty="0"/>
              <a:t>https://www.dvidshub.net/image/5574792/1st-theater-sustainment-command-promotion-ceremonyhttps://www.dvidshub.net/image/6325501/welcome-home-223rd-military-police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029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source: https://www.dvidshub.net/image/6223880/family-affair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257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https://www.dvidshub.net/image/6010741/womack-welcomes-first-baby-2020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33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 </a:t>
            </a:r>
          </a:p>
          <a:p>
            <a:r>
              <a:rPr lang="en-US" dirty="0"/>
              <a:t>https://www.pexels.com/photo/crop-mother-feeding-black-baby-6623854/</a:t>
            </a:r>
          </a:p>
          <a:p>
            <a:r>
              <a:rPr lang="en-US" dirty="0"/>
              <a:t>https://www.pexels.com/photo/flag-of-the-usa-on-a-pole-1709929/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67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https://www.dvidshub.net/image/4707385/fort-bliss-wtb-csm-relinquishes-responsibility-retires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17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https://www.pexels.com/photo/elderly-man-giving-colorful-flowers-to-his-wife-5637842/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48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Stock image from PPT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5274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Stock image from PPT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00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Stock image from PPT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54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 </a:t>
            </a:r>
          </a:p>
          <a:p>
            <a:r>
              <a:rPr lang="en-US" dirty="0"/>
              <a:t>https://www.pexels.com/photo/man-standing-beside-his-wife-teaching-their-child-how-to-ride-bicycle-1128318/</a:t>
            </a:r>
          </a:p>
          <a:p>
            <a:r>
              <a:rPr lang="en-US" dirty="0"/>
              <a:t>https://www.dvidshub.net/image/3013136/first-team-deploy-sustain-command</a:t>
            </a:r>
          </a:p>
          <a:p>
            <a:r>
              <a:rPr lang="en-US" dirty="0"/>
              <a:t>https://www.pexels.com/photo/man-beach-holiday-woman-39691/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42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</a:t>
            </a:r>
          </a:p>
          <a:p>
            <a:r>
              <a:rPr lang="en-US" dirty="0"/>
              <a:t>https://www.pexels.com/photo/adorable-baby-in-red-wear-lying-on-bed-at-home-4388973/</a:t>
            </a:r>
          </a:p>
          <a:p>
            <a:r>
              <a:rPr lang="en-US" dirty="0"/>
              <a:t>https://www.pexels.com/photo/close-up-photography-of-baby-s-right-hand-1271563/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901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https://www.dvidshub.net/image/5049861/raider-return-mountain-post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1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sources: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https://www.pexels.com/photo/photo-of-smiling-baby-boy-in-denim-outfit-sitting-on-grass-2760338/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https://unsplash.com/photos/PPEptzBa44Q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9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Image sources:</a:t>
            </a:r>
          </a:p>
          <a:p>
            <a:r>
              <a:rPr lang="fr-FR" dirty="0"/>
              <a:t>https://www.dvidshub.net/image/6429616/golden-eagles-soar-home</a:t>
            </a:r>
          </a:p>
          <a:p>
            <a:r>
              <a:rPr lang="fr-FR" dirty="0"/>
              <a:t>https://www.pexels.com/photo/woman-in-gray-long-sleeve-shirt-eating-bread-7403035/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94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https://pixabay.com/photos/money-profit-finance-business-2696219/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75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Image sources: </a:t>
            </a:r>
          </a:p>
          <a:p>
            <a:r>
              <a:rPr lang="fr-FR" dirty="0"/>
              <a:t>https://www.pexels.com/photo/photo-of-smiling-baby-boy-in-denim-outfit-sitting-on-grass-2760338/</a:t>
            </a:r>
          </a:p>
          <a:p>
            <a:r>
              <a:rPr lang="fr-FR" dirty="0"/>
              <a:t>https://www.dvidshub.net/image/6585941/month-military-child-2021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32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 </a:t>
            </a:r>
          </a:p>
          <a:p>
            <a:r>
              <a:rPr lang="en-US" dirty="0"/>
              <a:t>https://www.pexels.com/photo/a-photo-of-a-family-walking-in-pedestrian-lane-3662910/</a:t>
            </a:r>
          </a:p>
          <a:p>
            <a:r>
              <a:rPr lang="en-US" dirty="0"/>
              <a:t>https://www.pexels.com/photo/person-holding-baby-s-hand-2721581/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93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 </a:t>
            </a:r>
          </a:p>
          <a:p>
            <a:r>
              <a:rPr lang="en-US" dirty="0"/>
              <a:t>https://www.dvidshub.net/image/796492/pegasus-families-live-up-army-family-icon</a:t>
            </a:r>
          </a:p>
          <a:p>
            <a:r>
              <a:rPr lang="en-US" dirty="0"/>
              <a:t>https://www.pexels.com/photo/tax-documents-on-the-table-6863250/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61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https://www.dvidshub.net/image/6321821/oregon-soldiers-return-home-southern-oregon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69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tif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 with SFF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0592474-3EB6-6CB8-AAA4-700399D1ED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4399" y="5814753"/>
            <a:ext cx="2222554" cy="85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61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 descr="A person wearing a helmet&#10;&#10;Description automatically generated">
            <a:extLst>
              <a:ext uri="{FF2B5EF4-FFF2-40B4-BE49-F238E27FC236}">
                <a16:creationId xmlns:a16="http://schemas.microsoft.com/office/drawing/2014/main" id="{D49F8378-FACC-494C-938C-C92DA905BE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59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erson standing in front of a tree&#10;&#10;Description automatically generated">
            <a:extLst>
              <a:ext uri="{FF2B5EF4-FFF2-40B4-BE49-F238E27FC236}">
                <a16:creationId xmlns:a16="http://schemas.microsoft.com/office/drawing/2014/main" id="{B89774C5-61BB-1048-9F09-9FD0B6DD80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35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1" name="Picture 10" descr="A picture containing person, indoor, sitting, person&#10;&#10;Description automatically generated">
            <a:extLst>
              <a:ext uri="{FF2B5EF4-FFF2-40B4-BE49-F238E27FC236}">
                <a16:creationId xmlns:a16="http://schemas.microsoft.com/office/drawing/2014/main" id="{2FF44C66-2EE4-1440-A971-C0FF7E1E8C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57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icture containing person, object, holding, umbrella&#10;&#10;Description automatically generated">
            <a:extLst>
              <a:ext uri="{FF2B5EF4-FFF2-40B4-BE49-F238E27FC236}">
                <a16:creationId xmlns:a16="http://schemas.microsoft.com/office/drawing/2014/main" id="{149A9E01-18A5-A348-8459-5CBF300C70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67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1" name="Picture 10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36440F8E-2621-6448-9DB4-63E3676ACA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978"/>
            <a:ext cx="5894660" cy="327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86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033E1270-0D69-0446-8D6E-18BBF87138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6971"/>
            <a:ext cx="5900882" cy="32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46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35C9710-D573-A84F-B108-318309B0C5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8" y="0"/>
            <a:ext cx="5850980" cy="324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98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4"/>
          <p:cNvSpPr/>
          <p:nvPr userDrawn="1"/>
        </p:nvSpPr>
        <p:spPr>
          <a:xfrm>
            <a:off x="0" y="-5316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275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 up of a flag&#10;&#10;Description automatically generated">
            <a:extLst>
              <a:ext uri="{FF2B5EF4-FFF2-40B4-BE49-F238E27FC236}">
                <a16:creationId xmlns:a16="http://schemas.microsoft.com/office/drawing/2014/main" id="{3955700C-B321-594B-A35D-63CB53A66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99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umbrella&#10;&#10;Description automatically generated">
            <a:extLst>
              <a:ext uri="{FF2B5EF4-FFF2-40B4-BE49-F238E27FC236}">
                <a16:creationId xmlns:a16="http://schemas.microsoft.com/office/drawing/2014/main" id="{E3E78B84-6554-A543-A0D3-8A3AD57233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07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CC08B-C694-EA45-B836-AA31F371E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52796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58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icture containing outdoor, vehicle, person, sitting&#10;&#10;Description automatically generated">
            <a:extLst>
              <a:ext uri="{FF2B5EF4-FFF2-40B4-BE49-F238E27FC236}">
                <a16:creationId xmlns:a16="http://schemas.microsoft.com/office/drawing/2014/main" id="{A1618E76-3C5D-6144-B253-6FA8513DE7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63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baseball, person, person, grass&#10;&#10;Description automatically generated">
            <a:extLst>
              <a:ext uri="{FF2B5EF4-FFF2-40B4-BE49-F238E27FC236}">
                <a16:creationId xmlns:a16="http://schemas.microsoft.com/office/drawing/2014/main" id="{C2997BD8-2443-B74D-97E1-E47E0D2C5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21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erson looking towards the camera&#10;&#10;Description automatically generated">
            <a:extLst>
              <a:ext uri="{FF2B5EF4-FFF2-40B4-BE49-F238E27FC236}">
                <a16:creationId xmlns:a16="http://schemas.microsoft.com/office/drawing/2014/main" id="{991B0B99-18E2-B442-9C49-A35D5E7E4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15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A07F1997-83E5-AE44-B6D1-7399ABDFD7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90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person, indoor, person, looking&#10;&#10;Description automatically generated">
            <a:extLst>
              <a:ext uri="{FF2B5EF4-FFF2-40B4-BE49-F238E27FC236}">
                <a16:creationId xmlns:a16="http://schemas.microsoft.com/office/drawing/2014/main" id="{362AB058-5238-A146-B449-FC0C419511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41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7D7DB-751F-2540-8F66-58CBF4C673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56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person, computer, sitting, computer&#10;&#10;Description automatically generated">
            <a:extLst>
              <a:ext uri="{FF2B5EF4-FFF2-40B4-BE49-F238E27FC236}">
                <a16:creationId xmlns:a16="http://schemas.microsoft.com/office/drawing/2014/main" id="{ED03B4CF-6967-2A42-9B7B-0E9B325F73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70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DE967-86D1-7D4C-B84A-8C7F2C063F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81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icture containing person, person, looking, standing&#10;&#10;Description automatically generated">
            <a:extLst>
              <a:ext uri="{FF2B5EF4-FFF2-40B4-BE49-F238E27FC236}">
                <a16:creationId xmlns:a16="http://schemas.microsoft.com/office/drawing/2014/main" id="{E3123C12-356D-1F4D-952F-25E27D16A4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53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.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11CD5-F90D-BB48-86E8-BDBDA65F40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2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502" y="1113925"/>
            <a:ext cx="6347298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47353" y="2639012"/>
            <a:ext cx="7806447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CC08B-C694-EA45-B836-AA31F371E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52796" cy="3257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87C1F-9B40-2542-8C54-8FDCB47FE5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8547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4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.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52B9B8-BCDC-CE4B-835A-9B137B2749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50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6D7B7D-B48F-BD4F-8A22-65DBD00461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99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D63C5F1-B1AD-FC46-85EE-A571D7712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143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F73B26F-EA46-C043-B7A3-B6EBDC7948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wearing a uniform&#10;&#10;Description automatically generated">
            <a:extLst>
              <a:ext uri="{FF2B5EF4-FFF2-40B4-BE49-F238E27FC236}">
                <a16:creationId xmlns:a16="http://schemas.microsoft.com/office/drawing/2014/main" id="{9888F0B4-6648-7344-BCB7-1EDB0BD00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13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erson wearing a uniform&#10;&#10;Description automatically generated">
            <a:extLst>
              <a:ext uri="{FF2B5EF4-FFF2-40B4-BE49-F238E27FC236}">
                <a16:creationId xmlns:a16="http://schemas.microsoft.com/office/drawing/2014/main" id="{10421F12-CED9-4D4D-AE1E-0023978398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30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erson wearing a hat&#10;&#10;Description automatically generated">
            <a:extLst>
              <a:ext uri="{FF2B5EF4-FFF2-40B4-BE49-F238E27FC236}">
                <a16:creationId xmlns:a16="http://schemas.microsoft.com/office/drawing/2014/main" id="{1C8A56AD-440F-5441-A871-04139998B6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49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person, person, person, people&#10;&#10;Description automatically generated">
            <a:extLst>
              <a:ext uri="{FF2B5EF4-FFF2-40B4-BE49-F238E27FC236}">
                <a16:creationId xmlns:a16="http://schemas.microsoft.com/office/drawing/2014/main" id="{62CDE9B8-D170-434D-947F-EA7CFFBA1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48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7C8EB10D-C79F-3D45-A408-11FFD05143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17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group of people in uniform&#10;&#10;Description automatically generated">
            <a:extLst>
              <a:ext uri="{FF2B5EF4-FFF2-40B4-BE49-F238E27FC236}">
                <a16:creationId xmlns:a16="http://schemas.microsoft.com/office/drawing/2014/main" id="{93FC1D39-CD47-A84A-91A1-A644A77B6F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02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F47BA3-DE7B-A247-A176-5A39BA4795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2A308-1980-2745-BECF-2985D44D9F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1612"/>
            <a:ext cx="5851211" cy="3273286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24BA6D05-8634-654C-B63F-68C05C72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FB5E14C-8B23-7143-BE4F-316C5B9309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73105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person, person, holding, wearing&#10;&#10;Description automatically generated">
            <a:extLst>
              <a:ext uri="{FF2B5EF4-FFF2-40B4-BE49-F238E27FC236}">
                <a16:creationId xmlns:a16="http://schemas.microsoft.com/office/drawing/2014/main" id="{D24C4992-2D6C-504E-9AFD-C20D279D8B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812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9D702-2C73-4F49-9234-DCC2E91C5A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30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887CD-C68B-DA4C-A122-E645173D1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2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vehicle, outdoor, transport, person&#10;&#10;Description automatically generated">
            <a:extLst>
              <a:ext uri="{FF2B5EF4-FFF2-40B4-BE49-F238E27FC236}">
                <a16:creationId xmlns:a16="http://schemas.microsoft.com/office/drawing/2014/main" id="{EB14D207-0606-BB4A-81B9-231F6E07C7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799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9738918-E23E-0541-84C6-8842D94C0B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2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D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00106DF1-643A-8A49-A193-D87A63606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60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1B744E-60ED-C74C-B95A-02548B60C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69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F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409A34-D246-144A-AA70-F69A3F0C9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2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G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3BEF0-5F8A-F847-ADBD-EC6027D30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512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H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44870-6B3A-5F40-813F-5FEAA978E2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F1D3B-C530-814B-BF5B-8C34651AA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590800" cy="3352800"/>
          </a:xfrm>
          <a:prstGeom prst="rect">
            <a:avLst/>
          </a:prstGeom>
        </p:spPr>
      </p:pic>
      <p:sp>
        <p:nvSpPr>
          <p:cNvPr id="15" name="Title 6">
            <a:extLst>
              <a:ext uri="{FF2B5EF4-FFF2-40B4-BE49-F238E27FC236}">
                <a16:creationId xmlns:a16="http://schemas.microsoft.com/office/drawing/2014/main" id="{F4633B24-102C-1146-81A4-F9E504477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FA22E03-B583-2E4A-AE0F-97B45F875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109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81B03-C882-C045-85F4-95459C083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5851210" cy="3268832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B43B74F9-7490-494B-ABCE-D8F8B6750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7A35724-8D4A-E34E-9E8F-7A6C62182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9889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8778" y="-34516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C300E0E1-2E69-5342-87A0-E5C44CA8F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34349C9-2FB1-4D4C-84F0-0CE504B47C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1832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84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J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-14094" y="-2920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1F750-F3EF-2F46-ACA2-DD4BFDB11B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AFB5A97-DACD-6441-9958-E3AD47AC5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D0D48C3-F254-BB43-AB72-C361BBE173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57071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K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368A1-C93E-5D42-9FCE-2B907E9D29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7BA28-4EB4-484F-9302-F642198ECD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21582" cy="3306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DE3B30-CC20-A44B-A94D-A0F5295586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1400"/>
            <a:ext cx="2590800" cy="3276600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8D7DCD03-84DB-DB47-805B-81582496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7DE3416-111A-A94C-B0DA-436EA4C81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59612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/>
          <p:nvPr userDrawn="1"/>
        </p:nvSpPr>
        <p:spPr>
          <a:xfrm rot="10800000" flipH="1">
            <a:off x="-19106" y="3551964"/>
            <a:ext cx="2620066" cy="3321984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2920A-4537-B244-8106-B93F0B4E43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73" y="0"/>
            <a:ext cx="2590800" cy="32512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71E0D68A-913A-3149-8069-77C36D0E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D190CD3-3751-744C-AEA9-7430E4D147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9269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20F2F-6613-4C44-91A5-C2CDFA3D47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5E30B62D-A01A-314B-BBCC-818A41A50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2BB2199-11E7-2C43-8C26-9A4B80CCC0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51AA6-6B97-5347-9B5C-0B850C281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00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N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368A1-C93E-5D42-9FCE-2B907E9D29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913A3-A8FA-5445-AB7E-3220CEC781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89028" cy="6872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56C0F8-7C26-2E4E-B7C6-392CD85BD7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72" y="0"/>
            <a:ext cx="2590800" cy="32639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54E4D544-0213-6F41-B456-24AE227A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C84A7EB-F5FB-7B46-8089-76A264F69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5451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O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20F2F-6613-4C44-91A5-C2CDFA3D47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013F83-4902-CB45-BDE6-93E9FF64E1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73" y="0"/>
            <a:ext cx="2590800" cy="327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1B1FB5-2868-8B4F-B95B-30CD0A4955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1964"/>
            <a:ext cx="2631864" cy="3306036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54944ECE-ED14-F941-AB8B-194FD5F22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E0EA91-4A9C-CD41-978F-8B45F6054B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1560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-14094" y="-2920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CE698E-67CD-4D46-AF4C-A5F4AFB313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768FED3F-4865-8B47-B060-0B9B69C79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C4FB2F8-2FCD-3044-A34F-B989DE8E4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47937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Q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910E00-391C-7B45-95DE-85FB0BE527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147B0-DF39-5047-BFED-D9E14B6050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590800" cy="3492500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4AB019CD-BCA9-1041-B347-CDF5C595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02AE0F3-9D8F-4848-8E38-B405E3E2BA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0176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4A92AEC-A954-6F44-8E47-F05912BA7E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11900"/>
            <a:ext cx="2743200" cy="3651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64BE20-63D5-D24A-9BE8-76B261FB8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289300" cy="349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35895B-E552-7148-ACAA-335A71A9B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1964"/>
            <a:ext cx="2605156" cy="330603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97E97E7-FD85-7644-AACC-14C39C82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D7C91A-FB91-F747-A2ED-05060B76B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1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D70DC-AAB6-8A4F-87ED-3DE0D00086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51209" cy="3268832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7DD4422E-1504-8341-9F9F-659A3E704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7C23243-A560-1949-BD92-B193F44605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7463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S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24F8D0-E52A-2B49-AE72-F20FD881D8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9" y="3564709"/>
            <a:ext cx="4546600" cy="3403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1F750-F3EF-2F46-ACA2-DD4BFDB11B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3CF2C0-5228-C64B-875C-C1A036DE8C5B}"/>
              </a:ext>
            </a:extLst>
          </p:cNvPr>
          <p:cNvSpPr/>
          <p:nvPr userDrawn="1"/>
        </p:nvSpPr>
        <p:spPr>
          <a:xfrm>
            <a:off x="0" y="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2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0529BCF5-21D2-F34E-8EF5-28BFCF9B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BD75F99-5C70-D04B-B6E7-8CB05AFE97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1796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/>
          <p:nvPr userDrawn="1"/>
        </p:nvSpPr>
        <p:spPr>
          <a:xfrm rot="10800000" flipH="1">
            <a:off x="-19106" y="3551964"/>
            <a:ext cx="2620066" cy="3321984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E3D809-E123-0C42-A510-A0F9B7D173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749C2-4361-6D49-9247-7E2DA3521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65400" cy="31242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CAD14678-2B84-BD40-BA95-B3C7F512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04F60B5-175F-C04C-89F8-B0EEB97DCE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42735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U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8BFC019-E7C9-8643-B58B-E2254E7BE5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11900"/>
            <a:ext cx="2743200" cy="3651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4021E4-3060-2244-9CFE-0931EF82F9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20066" cy="3298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5CFDA1-0CA7-6745-9E16-AAA203D9E9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32840"/>
            <a:ext cx="2620066" cy="3325160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B6E47901-3783-8F42-AEA2-A68C134A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235BE14-3B64-B84A-B2FF-8F208D6E23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6018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V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6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FFB5F7-89B9-2B4E-BAE0-2542205F2C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8CE8BF-A051-0B46-BD76-4F31FE40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B58832D-561D-6C4C-A2BE-F0771C75D8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0522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eige with Green and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44870-6B3A-5F40-813F-5FEAA978E2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977B3C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EE7F8-4209-6C4B-AC9E-9CCBB3778A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106" y="0"/>
            <a:ext cx="2578100" cy="325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8CF75-60A3-064F-8AC1-B710F36EB1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4100"/>
            <a:ext cx="2578100" cy="3263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095D281-C275-2C4D-A5A7-C31D3DC12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A472E2F-15ED-644F-81AB-F42E825C40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977B3C"/>
                </a:solidFill>
              </a:defRPr>
            </a:lvl1pPr>
            <a:lvl2pPr>
              <a:defRPr sz="2000" b="1">
                <a:solidFill>
                  <a:srgbClr val="977B3C"/>
                </a:solidFill>
              </a:defRPr>
            </a:lvl2pPr>
            <a:lvl3pPr>
              <a:defRPr sz="1800" b="1">
                <a:solidFill>
                  <a:srgbClr val="977B3C"/>
                </a:solidFill>
              </a:defRPr>
            </a:lvl3pPr>
            <a:lvl4pPr>
              <a:defRPr sz="1600" b="1">
                <a:solidFill>
                  <a:srgbClr val="977B3C"/>
                </a:solidFill>
              </a:defRPr>
            </a:lvl4pPr>
            <a:lvl5pPr>
              <a:defRPr sz="1600" b="1">
                <a:solidFill>
                  <a:srgbClr val="977B3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35704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977B3C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40CB0C-99BD-D246-84C2-0EC859EDD1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943188" cy="2295940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162D973D-74FA-DB49-B72A-457B9030CA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09" y="611674"/>
            <a:ext cx="1147777" cy="111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34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F3594-3F03-C445-BFDA-5E05318F95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92800" cy="3289300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D638381F-1103-F64E-B7CD-D3DD7173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6EFB415-EB58-AF45-9160-ABBD1547F5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608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9860D4DE-FDDE-F041-ADE2-80DF5D3DC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0BF7A7B-358A-854E-A2B2-8BEA972D8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C5D2566-4D47-5C4F-BB62-071BB80CB5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859981" y="6334919"/>
            <a:ext cx="2493818" cy="365125"/>
          </a:xfrm>
        </p:spPr>
        <p:txBody>
          <a:bodyPr/>
          <a:lstStyle>
            <a:lvl1pPr>
              <a:defRPr/>
            </a:lvl1pPr>
          </a:lstStyle>
          <a:p>
            <a:fld id="{FC2A2D25-6603-7440-94E1-D7F28E00B596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5EAAF87A-AC3E-114A-8540-741EE37DC2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5875723" cy="32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erson using a computer&#10;&#10;Description automatically generated">
            <a:extLst>
              <a:ext uri="{FF2B5EF4-FFF2-40B4-BE49-F238E27FC236}">
                <a16:creationId xmlns:a16="http://schemas.microsoft.com/office/drawing/2014/main" id="{DA4EC931-F57B-7740-83E6-FC44BC18A3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4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63.xml"/><Relationship Id="rId50" Type="http://schemas.openxmlformats.org/officeDocument/2006/relationships/image" Target="../media/image20.tiff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image" Target="../media/image19.pn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36.xml"/><Relationship Id="rId41" Type="http://schemas.openxmlformats.org/officeDocument/2006/relationships/slideLayout" Target="../slideLayouts/slideLayout57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0.tiff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8454FBC5-A556-FF40-8D65-2676E1395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9600" y="2766218"/>
            <a:ext cx="429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C0B83-341E-4B41-947F-AB1955EF7F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A636B4-666E-C841-B51C-9A3C08611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4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362A"/>
                </a:solidFill>
              </a:defRPr>
            </a:lvl1pPr>
          </a:lstStyle>
          <a:p>
            <a:fld id="{C29BC6FD-FD3B-9C49-A869-45CEBB167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1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F01B88F-B386-F842-B247-EA729FC42FF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336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981" y="6334919"/>
            <a:ext cx="24938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CE1CA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8" name="Triángulo 7">
            <a:extLst>
              <a:ext uri="{FF2B5EF4-FFF2-40B4-BE49-F238E27FC236}">
                <a16:creationId xmlns:a16="http://schemas.microsoft.com/office/drawing/2014/main" id="{5CED3814-6704-FA4F-9357-F75F9248568A}"/>
              </a:ext>
            </a:extLst>
          </p:cNvPr>
          <p:cNvSpPr/>
          <p:nvPr userDrawn="1"/>
        </p:nvSpPr>
        <p:spPr>
          <a:xfrm rot="5400000">
            <a:off x="-1223916" y="2220362"/>
            <a:ext cx="4834555" cy="2417275"/>
          </a:xfrm>
          <a:prstGeom prst="triangle">
            <a:avLst>
              <a:gd name="adj" fmla="val 50187"/>
            </a:avLst>
          </a:prstGeom>
          <a:solidFill>
            <a:srgbClr val="ED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40D301-EBC4-7749-B590-BBAC7369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B902BF-8AE3-AC49-AE9B-5CD5AE8C0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2372" y="1825625"/>
            <a:ext cx="101914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5219E9-3668-5943-93AB-60B12A65BDF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2" y="2844412"/>
            <a:ext cx="1244717" cy="121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3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777" r:id="rId8"/>
    <p:sldLayoutId id="2147483778" r:id="rId9"/>
    <p:sldLayoutId id="2147483780" r:id="rId10"/>
    <p:sldLayoutId id="2147483783" r:id="rId11"/>
    <p:sldLayoutId id="2147483781" r:id="rId12"/>
    <p:sldLayoutId id="2147483782" r:id="rId13"/>
    <p:sldLayoutId id="2147483784" r:id="rId14"/>
    <p:sldLayoutId id="214748378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ECE1C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362A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r>
              <a:rPr lang="es-MX"/>
              <a:t>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1376" y="1825625"/>
            <a:ext cx="102224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380A66-CE1F-2F43-B85D-D42178DCF90B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00"/>
            <a:ext cx="2467627" cy="491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3D6EC-CBF5-3F43-8EDF-DE011B0644A4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3" y="2856909"/>
            <a:ext cx="1239289" cy="12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5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87" r:id="rId2"/>
    <p:sldLayoutId id="2147483788" r:id="rId3"/>
    <p:sldLayoutId id="2147483789" r:id="rId4"/>
    <p:sldLayoutId id="2147483791" r:id="rId5"/>
    <p:sldLayoutId id="2147483792" r:id="rId6"/>
    <p:sldLayoutId id="2147483793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  <p:sldLayoutId id="2147483776" r:id="rId32"/>
    <p:sldLayoutId id="2147483656" r:id="rId33"/>
    <p:sldLayoutId id="2147483649" r:id="rId34"/>
    <p:sldLayoutId id="2147483659" r:id="rId35"/>
    <p:sldLayoutId id="2147483731" r:id="rId36"/>
    <p:sldLayoutId id="2147483654" r:id="rId37"/>
    <p:sldLayoutId id="2147483737" r:id="rId38"/>
    <p:sldLayoutId id="2147483727" r:id="rId39"/>
    <p:sldLayoutId id="2147483722" r:id="rId40"/>
    <p:sldLayoutId id="2147483660" r:id="rId41"/>
    <p:sldLayoutId id="2147483723" r:id="rId42"/>
    <p:sldLayoutId id="2147483739" r:id="rId43"/>
    <p:sldLayoutId id="2147483738" r:id="rId44"/>
    <p:sldLayoutId id="2147483655" r:id="rId45"/>
    <p:sldLayoutId id="2147483740" r:id="rId46"/>
    <p:sldLayoutId id="2147483802" r:id="rId4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8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5FBD-AD12-4242-891A-2FE2F0C47305}" type="slidenum">
              <a:rPr lang="es-MX" smtClean="0">
                <a:solidFill>
                  <a:srgbClr val="977B3C"/>
                </a:solidFill>
              </a:rPr>
              <a:pPr/>
              <a:t>‹#›</a:t>
            </a:fld>
            <a:r>
              <a:rPr lang="es-MX"/>
              <a:t>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878" y="1825625"/>
            <a:ext cx="102379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380A66-CE1F-2F43-B85D-D42178DCF9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00"/>
            <a:ext cx="2467627" cy="491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3D6EC-CBF5-3F43-8EDF-DE011B0644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3" y="2856909"/>
            <a:ext cx="1239289" cy="12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9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5FBD-AD12-4242-891A-2FE2F0C47305}" type="slidenum">
              <a:rPr lang="es-MX" smtClean="0">
                <a:solidFill>
                  <a:srgbClr val="977B3C"/>
                </a:solidFill>
              </a:rPr>
              <a:pPr/>
              <a:t>‹#›</a:t>
            </a:fld>
            <a:r>
              <a:rPr lang="es-MX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551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svg"/><Relationship Id="rId3" Type="http://schemas.openxmlformats.org/officeDocument/2006/relationships/image" Target="../media/image139.png"/><Relationship Id="rId7" Type="http://schemas.openxmlformats.org/officeDocument/2006/relationships/image" Target="../media/image143.sv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2.png"/><Relationship Id="rId11" Type="http://schemas.openxmlformats.org/officeDocument/2006/relationships/image" Target="../media/image147.jpeg"/><Relationship Id="rId5" Type="http://schemas.openxmlformats.org/officeDocument/2006/relationships/image" Target="../media/image141.svg"/><Relationship Id="rId10" Type="http://schemas.openxmlformats.org/officeDocument/2006/relationships/image" Target="../media/image146.jpeg"/><Relationship Id="rId4" Type="http://schemas.openxmlformats.org/officeDocument/2006/relationships/image" Target="../media/image140.png"/><Relationship Id="rId9" Type="http://schemas.openxmlformats.org/officeDocument/2006/relationships/image" Target="../media/image14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0.jpeg"/><Relationship Id="rId4" Type="http://schemas.openxmlformats.org/officeDocument/2006/relationships/image" Target="../media/image9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54.jpeg"/><Relationship Id="rId5" Type="http://schemas.openxmlformats.org/officeDocument/2006/relationships/image" Target="../media/image153.svg"/><Relationship Id="rId4" Type="http://schemas.openxmlformats.org/officeDocument/2006/relationships/image" Target="../media/image1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1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7.jpeg"/><Relationship Id="rId5" Type="http://schemas.openxmlformats.org/officeDocument/2006/relationships/image" Target="../media/image153.svg"/><Relationship Id="rId4" Type="http://schemas.openxmlformats.org/officeDocument/2006/relationships/image" Target="../media/image1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sv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12" Type="http://schemas.openxmlformats.org/officeDocument/2006/relationships/image" Target="../media/image15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62.svg"/><Relationship Id="rId11" Type="http://schemas.openxmlformats.org/officeDocument/2006/relationships/image" Target="../media/image152.png"/><Relationship Id="rId5" Type="http://schemas.openxmlformats.org/officeDocument/2006/relationships/image" Target="../media/image161.png"/><Relationship Id="rId10" Type="http://schemas.openxmlformats.org/officeDocument/2006/relationships/image" Target="../media/image166.svg"/><Relationship Id="rId4" Type="http://schemas.openxmlformats.org/officeDocument/2006/relationships/image" Target="../media/image160.svg"/><Relationship Id="rId9" Type="http://schemas.openxmlformats.org/officeDocument/2006/relationships/image" Target="../media/image1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7.jpeg"/><Relationship Id="rId4" Type="http://schemas.openxmlformats.org/officeDocument/2006/relationships/image" Target="../media/image15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8.svg"/><Relationship Id="rId18" Type="http://schemas.openxmlformats.org/officeDocument/2006/relationships/image" Target="../media/image183.jpeg"/><Relationship Id="rId3" Type="http://schemas.openxmlformats.org/officeDocument/2006/relationships/image" Target="../media/image168.jpeg"/><Relationship Id="rId7" Type="http://schemas.openxmlformats.org/officeDocument/2006/relationships/image" Target="../media/image172.svg"/><Relationship Id="rId12" Type="http://schemas.openxmlformats.org/officeDocument/2006/relationships/image" Target="../media/image177.png"/><Relationship Id="rId17" Type="http://schemas.openxmlformats.org/officeDocument/2006/relationships/image" Target="../media/image182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8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1.png"/><Relationship Id="rId11" Type="http://schemas.openxmlformats.org/officeDocument/2006/relationships/image" Target="../media/image176.svg"/><Relationship Id="rId5" Type="http://schemas.openxmlformats.org/officeDocument/2006/relationships/image" Target="../media/image170.svg"/><Relationship Id="rId15" Type="http://schemas.openxmlformats.org/officeDocument/2006/relationships/image" Target="../media/image180.svg"/><Relationship Id="rId10" Type="http://schemas.openxmlformats.org/officeDocument/2006/relationships/image" Target="../media/image175.png"/><Relationship Id="rId19" Type="http://schemas.openxmlformats.org/officeDocument/2006/relationships/image" Target="../media/image184.png"/><Relationship Id="rId4" Type="http://schemas.openxmlformats.org/officeDocument/2006/relationships/image" Target="../media/image169.png"/><Relationship Id="rId9" Type="http://schemas.openxmlformats.org/officeDocument/2006/relationships/image" Target="../media/image174.svg"/><Relationship Id="rId14" Type="http://schemas.openxmlformats.org/officeDocument/2006/relationships/image" Target="../media/image1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5.jpeg"/><Relationship Id="rId7" Type="http://schemas.openxmlformats.org/officeDocument/2006/relationships/image" Target="../media/image189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8.png"/><Relationship Id="rId5" Type="http://schemas.openxmlformats.org/officeDocument/2006/relationships/image" Target="../media/image187.svg"/><Relationship Id="rId10" Type="http://schemas.openxmlformats.org/officeDocument/2006/relationships/image" Target="../media/image192.png"/><Relationship Id="rId4" Type="http://schemas.openxmlformats.org/officeDocument/2006/relationships/image" Target="../media/image186.png"/><Relationship Id="rId9" Type="http://schemas.openxmlformats.org/officeDocument/2006/relationships/image" Target="../media/image19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jpeg"/><Relationship Id="rId7" Type="http://schemas.openxmlformats.org/officeDocument/2006/relationships/image" Target="../media/image92.sv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svg"/><Relationship Id="rId14" Type="http://schemas.openxmlformats.org/officeDocument/2006/relationships/image" Target="../media/image9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sv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svg"/><Relationship Id="rId5" Type="http://schemas.openxmlformats.org/officeDocument/2006/relationships/image" Target="../media/image198.png"/><Relationship Id="rId4" Type="http://schemas.openxmlformats.org/officeDocument/2006/relationships/image" Target="../media/image197.svg"/><Relationship Id="rId9" Type="http://schemas.openxmlformats.org/officeDocument/2006/relationships/image" Target="../media/image20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sv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6.svg"/><Relationship Id="rId11" Type="http://schemas.openxmlformats.org/officeDocument/2006/relationships/image" Target="../media/image211.jpeg"/><Relationship Id="rId5" Type="http://schemas.openxmlformats.org/officeDocument/2006/relationships/image" Target="../media/image205.png"/><Relationship Id="rId10" Type="http://schemas.openxmlformats.org/officeDocument/2006/relationships/image" Target="../media/image210.svg"/><Relationship Id="rId4" Type="http://schemas.openxmlformats.org/officeDocument/2006/relationships/image" Target="../media/image204.svg"/><Relationship Id="rId9" Type="http://schemas.openxmlformats.org/officeDocument/2006/relationships/image" Target="../media/image2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2.jpeg"/><Relationship Id="rId4" Type="http://schemas.openxmlformats.org/officeDocument/2006/relationships/image" Target="../media/image9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7" Type="http://schemas.openxmlformats.org/officeDocument/2006/relationships/image" Target="../media/image2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3.svg"/><Relationship Id="rId5" Type="http://schemas.openxmlformats.org/officeDocument/2006/relationships/image" Target="../media/image152.png"/><Relationship Id="rId4" Type="http://schemas.openxmlformats.org/officeDocument/2006/relationships/image" Target="../media/image21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jpeg"/><Relationship Id="rId3" Type="http://schemas.openxmlformats.org/officeDocument/2006/relationships/image" Target="../media/image216.jpeg"/><Relationship Id="rId7" Type="http://schemas.openxmlformats.org/officeDocument/2006/relationships/image" Target="../media/image2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6" Type="http://schemas.openxmlformats.org/officeDocument/2006/relationships/image" Target="cid:image003.png@01D6FEEA.F7D96430" TargetMode="External"/><Relationship Id="rId5" Type="http://schemas.openxmlformats.org/officeDocument/2006/relationships/image" Target="../media/image217.jpeg"/><Relationship Id="rId4" Type="http://schemas.openxmlformats.org/officeDocument/2006/relationships/image" Target="cid:image002.png@01D6FEEA.F7D96430" TargetMode="External"/><Relationship Id="rId9" Type="http://schemas.openxmlformats.org/officeDocument/2006/relationships/image" Target="../media/image2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2.svg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5.jpeg"/><Relationship Id="rId4" Type="http://schemas.openxmlformats.org/officeDocument/2006/relationships/image" Target="../media/image9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13" Type="http://schemas.openxmlformats.org/officeDocument/2006/relationships/image" Target="../media/image127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20.sv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5" Type="http://schemas.openxmlformats.org/officeDocument/2006/relationships/image" Target="../media/image129.png"/><Relationship Id="rId10" Type="http://schemas.openxmlformats.org/officeDocument/2006/relationships/image" Target="../media/image124.jpeg"/><Relationship Id="rId4" Type="http://schemas.openxmlformats.org/officeDocument/2006/relationships/image" Target="../media/image118.svg"/><Relationship Id="rId9" Type="http://schemas.openxmlformats.org/officeDocument/2006/relationships/image" Target="../media/image123.jpeg"/><Relationship Id="rId14" Type="http://schemas.openxmlformats.org/officeDocument/2006/relationships/image" Target="../media/image1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sv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svg"/><Relationship Id="rId5" Type="http://schemas.openxmlformats.org/officeDocument/2006/relationships/image" Target="../media/image133.png"/><Relationship Id="rId10" Type="http://schemas.openxmlformats.org/officeDocument/2006/relationships/image" Target="../media/image138.svg"/><Relationship Id="rId4" Type="http://schemas.openxmlformats.org/officeDocument/2006/relationships/image" Target="../media/image132.svg"/><Relationship Id="rId9" Type="http://schemas.openxmlformats.org/officeDocument/2006/relationships/image" Target="../media/image1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BC4A99-C4F7-E54B-9B65-345C7C2BDF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518" y="2166422"/>
            <a:ext cx="2226721" cy="2226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8A44C-4444-4967-A380-F522D7E44413}"/>
              </a:ext>
            </a:extLst>
          </p:cNvPr>
          <p:cNvSpPr txBox="1"/>
          <p:nvPr/>
        </p:nvSpPr>
        <p:spPr>
          <a:xfrm>
            <a:off x="7579361" y="3190875"/>
            <a:ext cx="4384040" cy="1323439"/>
          </a:xfrm>
          <a:prstGeom prst="rect">
            <a:avLst/>
          </a:prstGeom>
          <a:solidFill>
            <a:srgbClr val="EDE7DC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Welcoming Your New Child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361F93-775B-4524-8E71-B098339D480C}"/>
              </a:ext>
            </a:extLst>
          </p:cNvPr>
          <p:cNvSpPr/>
          <p:nvPr/>
        </p:nvSpPr>
        <p:spPr>
          <a:xfrm>
            <a:off x="3174682" y="-76200"/>
            <a:ext cx="7186613" cy="228600"/>
          </a:xfrm>
          <a:prstGeom prst="rect">
            <a:avLst/>
          </a:prstGeom>
          <a:solidFill>
            <a:srgbClr val="ED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35EAA9C-8FDF-4907-A062-9B1348615ADB}"/>
              </a:ext>
            </a:extLst>
          </p:cNvPr>
          <p:cNvSpPr/>
          <p:nvPr/>
        </p:nvSpPr>
        <p:spPr>
          <a:xfrm>
            <a:off x="3419475" y="0"/>
            <a:ext cx="6896100" cy="3286125"/>
          </a:xfrm>
          <a:custGeom>
            <a:avLst/>
            <a:gdLst>
              <a:gd name="connsiteX0" fmla="*/ 0 w 6896100"/>
              <a:gd name="connsiteY0" fmla="*/ 9525 h 3400425"/>
              <a:gd name="connsiteX1" fmla="*/ 6896100 w 6896100"/>
              <a:gd name="connsiteY1" fmla="*/ 0 h 3400425"/>
              <a:gd name="connsiteX2" fmla="*/ 3390900 w 6896100"/>
              <a:gd name="connsiteY2" fmla="*/ 3400425 h 3400425"/>
              <a:gd name="connsiteX3" fmla="*/ 0 w 6896100"/>
              <a:gd name="connsiteY3" fmla="*/ 9525 h 340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6100" h="3400425">
                <a:moveTo>
                  <a:pt x="0" y="9525"/>
                </a:moveTo>
                <a:lnTo>
                  <a:pt x="6896100" y="0"/>
                </a:lnTo>
                <a:lnTo>
                  <a:pt x="3390900" y="3400425"/>
                </a:lnTo>
                <a:lnTo>
                  <a:pt x="0" y="9525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8CAF92-1938-E0A5-9D54-1CA072458D57}"/>
              </a:ext>
            </a:extLst>
          </p:cNvPr>
          <p:cNvSpPr txBox="1"/>
          <p:nvPr/>
        </p:nvSpPr>
        <p:spPr>
          <a:xfrm>
            <a:off x="3559945" y="6581001"/>
            <a:ext cx="290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193111"/>
                </a:solidFill>
              </a:rPr>
              <a:t>Version 2.0 November 2023</a:t>
            </a:r>
          </a:p>
        </p:txBody>
      </p:sp>
    </p:spTree>
    <p:extLst>
      <p:ext uri="{BB962C8B-B14F-4D97-AF65-F5344CB8AC3E}">
        <p14:creationId xmlns:p14="http://schemas.microsoft.com/office/powerpoint/2010/main" val="3337959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6A6C0FF-3495-49F7-926F-D1747D52A0A6}"/>
              </a:ext>
            </a:extLst>
          </p:cNvPr>
          <p:cNvSpPr/>
          <p:nvPr/>
        </p:nvSpPr>
        <p:spPr>
          <a:xfrm>
            <a:off x="7655559" y="1319303"/>
            <a:ext cx="4343400" cy="4946904"/>
          </a:xfrm>
          <a:prstGeom prst="rect">
            <a:avLst/>
          </a:prstGeom>
          <a:solidFill>
            <a:srgbClr val="213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B0D4A3-1B9A-ED42-A835-CBE0BD461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871" y="127344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Tax Considerations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8212D0-8AE8-4D90-AA52-FEE408953600}"/>
              </a:ext>
            </a:extLst>
          </p:cNvPr>
          <p:cNvSpPr/>
          <p:nvPr/>
        </p:nvSpPr>
        <p:spPr>
          <a:xfrm>
            <a:off x="3143871" y="1323432"/>
            <a:ext cx="4343400" cy="4942775"/>
          </a:xfrm>
          <a:prstGeom prst="rect">
            <a:avLst/>
          </a:prstGeom>
          <a:solidFill>
            <a:srgbClr val="213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DB4F62-4AE6-488C-85E6-2D8F61CCD7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0754" y="2665761"/>
            <a:ext cx="4093010" cy="2478191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9FD6C29-DDDD-4C34-89BF-AB92B7D9EA9D}"/>
              </a:ext>
            </a:extLst>
          </p:cNvPr>
          <p:cNvSpPr txBox="1">
            <a:spLocks/>
          </p:cNvSpPr>
          <p:nvPr/>
        </p:nvSpPr>
        <p:spPr>
          <a:xfrm>
            <a:off x="4112556" y="1560022"/>
            <a:ext cx="2406029" cy="95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EDE7DC"/>
                </a:solidFill>
              </a:rPr>
              <a:t>Review New Tax Situation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46396E6-21E5-4D2D-B1B1-342F2BC8924B}"/>
              </a:ext>
            </a:extLst>
          </p:cNvPr>
          <p:cNvSpPr txBox="1">
            <a:spLocks/>
          </p:cNvSpPr>
          <p:nvPr/>
        </p:nvSpPr>
        <p:spPr>
          <a:xfrm>
            <a:off x="3820813" y="3672543"/>
            <a:ext cx="2743200" cy="3634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b="0" dirty="0">
                <a:solidFill>
                  <a:srgbClr val="EDE7DC"/>
                </a:solidFill>
              </a:rPr>
              <a:t>Tax Credits</a:t>
            </a:r>
          </a:p>
          <a:p>
            <a:pPr marL="0" lvl="1" indent="0">
              <a:buNone/>
            </a:pPr>
            <a:endParaRPr lang="en-US" b="0" dirty="0">
              <a:solidFill>
                <a:srgbClr val="EDE7DC"/>
              </a:solidFill>
            </a:endParaRPr>
          </a:p>
        </p:txBody>
      </p:sp>
      <p:pic>
        <p:nvPicPr>
          <p:cNvPr id="13" name="Graphic 12" descr="Chat outline">
            <a:extLst>
              <a:ext uri="{FF2B5EF4-FFF2-40B4-BE49-F238E27FC236}">
                <a16:creationId xmlns:a16="http://schemas.microsoft.com/office/drawing/2014/main" id="{4EC3658C-9F43-46AF-9D4D-CBB20887B0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363613" y="4419825"/>
            <a:ext cx="457200" cy="457200"/>
          </a:xfrm>
          <a:prstGeom prst="rect">
            <a:avLst/>
          </a:prstGeom>
        </p:spPr>
      </p:pic>
      <p:pic>
        <p:nvPicPr>
          <p:cNvPr id="15" name="Graphic 14" descr="Loan outline">
            <a:extLst>
              <a:ext uri="{FF2B5EF4-FFF2-40B4-BE49-F238E27FC236}">
                <a16:creationId xmlns:a16="http://schemas.microsoft.com/office/drawing/2014/main" id="{36FAB72E-8FF3-40A5-91DB-1E1777CC934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63613" y="3578790"/>
            <a:ext cx="457200" cy="457200"/>
          </a:xfrm>
          <a:prstGeom prst="rect">
            <a:avLst/>
          </a:prstGeom>
        </p:spPr>
      </p:pic>
      <p:pic>
        <p:nvPicPr>
          <p:cNvPr id="19" name="Graphic 18" descr="Tax outline">
            <a:extLst>
              <a:ext uri="{FF2B5EF4-FFF2-40B4-BE49-F238E27FC236}">
                <a16:creationId xmlns:a16="http://schemas.microsoft.com/office/drawing/2014/main" id="{0ED374B6-F5E5-4238-81BB-55DA6FA5233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363613" y="2737106"/>
            <a:ext cx="457200" cy="457200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BE7A7BD-BB09-4DE4-BD1A-0561C0903EFA}"/>
              </a:ext>
            </a:extLst>
          </p:cNvPr>
          <p:cNvSpPr txBox="1">
            <a:spLocks/>
          </p:cNvSpPr>
          <p:nvPr/>
        </p:nvSpPr>
        <p:spPr>
          <a:xfrm>
            <a:off x="3826219" y="2665761"/>
            <a:ext cx="3661052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b="0" dirty="0">
                <a:solidFill>
                  <a:srgbClr val="EDE7DC"/>
                </a:solidFill>
              </a:rPr>
              <a:t>Update State and Federal Withholding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79199C3-7F3D-4B3E-ABBB-BA047DBED2CA}"/>
              </a:ext>
            </a:extLst>
          </p:cNvPr>
          <p:cNvSpPr txBox="1">
            <a:spLocks/>
          </p:cNvSpPr>
          <p:nvPr/>
        </p:nvSpPr>
        <p:spPr>
          <a:xfrm>
            <a:off x="3820813" y="4436058"/>
            <a:ext cx="3624758" cy="637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b="0" dirty="0">
                <a:solidFill>
                  <a:srgbClr val="EDE7DC"/>
                </a:solidFill>
              </a:rPr>
              <a:t>Consult a Financial Counselor</a:t>
            </a:r>
          </a:p>
          <a:p>
            <a:pPr marL="0" lvl="1" indent="0">
              <a:buNone/>
            </a:pPr>
            <a:endParaRPr lang="en-US" b="0" dirty="0">
              <a:solidFill>
                <a:srgbClr val="EDE7DC"/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17E387B-39B0-41FB-A248-D05CE547B10F}"/>
              </a:ext>
            </a:extLst>
          </p:cNvPr>
          <p:cNvSpPr txBox="1">
            <a:spLocks/>
          </p:cNvSpPr>
          <p:nvPr/>
        </p:nvSpPr>
        <p:spPr>
          <a:xfrm>
            <a:off x="7655559" y="1551428"/>
            <a:ext cx="4343400" cy="792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EDE7DC"/>
                </a:solidFill>
              </a:rPr>
              <a:t>IRS W-4 Withholding Calculator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E6A6F3C-501A-4F9A-BDBE-A8B54E26139B}"/>
              </a:ext>
            </a:extLst>
          </p:cNvPr>
          <p:cNvSpPr/>
          <p:nvPr/>
        </p:nvSpPr>
        <p:spPr>
          <a:xfrm rot="10800000" flipH="1">
            <a:off x="-45720" y="3516086"/>
            <a:ext cx="2701833" cy="3387633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  <a:gd name="connsiteX0" fmla="*/ 53353 w 2652620"/>
              <a:gd name="connsiteY0" fmla="*/ 0 h 3285067"/>
              <a:gd name="connsiteX1" fmla="*/ 2652620 w 2652620"/>
              <a:gd name="connsiteY1" fmla="*/ 0 h 3285067"/>
              <a:gd name="connsiteX2" fmla="*/ 2644153 w 2652620"/>
              <a:gd name="connsiteY2" fmla="*/ 3285067 h 3285067"/>
              <a:gd name="connsiteX3" fmla="*/ 0 w 2652620"/>
              <a:gd name="connsiteY3" fmla="*/ 627216 h 3285067"/>
              <a:gd name="connsiteX4" fmla="*/ 53353 w 2652620"/>
              <a:gd name="connsiteY4" fmla="*/ 0 h 3285067"/>
              <a:gd name="connsiteX0" fmla="*/ 44887 w 2652620"/>
              <a:gd name="connsiteY0" fmla="*/ 0 h 3330008"/>
              <a:gd name="connsiteX1" fmla="*/ 2652620 w 2652620"/>
              <a:gd name="connsiteY1" fmla="*/ 44941 h 3330008"/>
              <a:gd name="connsiteX2" fmla="*/ 2644153 w 2652620"/>
              <a:gd name="connsiteY2" fmla="*/ 3330008 h 3330008"/>
              <a:gd name="connsiteX3" fmla="*/ 0 w 2652620"/>
              <a:gd name="connsiteY3" fmla="*/ 672157 h 3330008"/>
              <a:gd name="connsiteX4" fmla="*/ 44887 w 2652620"/>
              <a:gd name="connsiteY4" fmla="*/ 0 h 333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2620" h="3330008">
                <a:moveTo>
                  <a:pt x="44887" y="0"/>
                </a:moveTo>
                <a:lnTo>
                  <a:pt x="2652620" y="44941"/>
                </a:lnTo>
                <a:cubicBezTo>
                  <a:pt x="2649798" y="1139963"/>
                  <a:pt x="2646975" y="2234986"/>
                  <a:pt x="2644153" y="3330008"/>
                </a:cubicBezTo>
                <a:lnTo>
                  <a:pt x="0" y="672157"/>
                </a:lnTo>
                <a:lnTo>
                  <a:pt x="44887" y="0"/>
                </a:lnTo>
                <a:close/>
              </a:path>
            </a:pathLst>
          </a:custGeom>
          <a:blipFill dpi="0" rotWithShape="0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42"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239872F-2653-431A-9D20-9676C6FBAD7F}"/>
              </a:ext>
            </a:extLst>
          </p:cNvPr>
          <p:cNvSpPr/>
          <p:nvPr/>
        </p:nvSpPr>
        <p:spPr>
          <a:xfrm>
            <a:off x="-8468" y="0"/>
            <a:ext cx="2656115" cy="3285067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7734" h="3285067">
                <a:moveTo>
                  <a:pt x="8467" y="0"/>
                </a:moveTo>
                <a:lnTo>
                  <a:pt x="2607734" y="0"/>
                </a:lnTo>
                <a:cubicBezTo>
                  <a:pt x="2604912" y="1095022"/>
                  <a:pt x="2602089" y="2190045"/>
                  <a:pt x="2599267" y="3285067"/>
                </a:cubicBezTo>
                <a:lnTo>
                  <a:pt x="0" y="660400"/>
                </a:lnTo>
                <a:lnTo>
                  <a:pt x="8467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F13184F-6D23-4DBF-93F6-AD886335071C}"/>
              </a:ext>
            </a:extLst>
          </p:cNvPr>
          <p:cNvSpPr txBox="1">
            <a:spLocks/>
          </p:cNvSpPr>
          <p:nvPr/>
        </p:nvSpPr>
        <p:spPr>
          <a:xfrm>
            <a:off x="3820813" y="5295883"/>
            <a:ext cx="3624758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b="0" dirty="0">
                <a:solidFill>
                  <a:srgbClr val="EDE7DC"/>
                </a:solidFill>
              </a:rPr>
              <a:t>Military OneSource </a:t>
            </a:r>
            <a:r>
              <a:rPr lang="en-US" b="0" dirty="0" err="1">
                <a:solidFill>
                  <a:srgbClr val="EDE7DC"/>
                </a:solidFill>
              </a:rPr>
              <a:t>MilTax</a:t>
            </a:r>
            <a:endParaRPr lang="en-US" b="0" dirty="0">
              <a:solidFill>
                <a:srgbClr val="EDE7DC"/>
              </a:solidFill>
            </a:endParaRPr>
          </a:p>
          <a:p>
            <a:pPr marL="0" lvl="1" indent="0">
              <a:buNone/>
            </a:pPr>
            <a:endParaRPr lang="en-US" b="0" dirty="0">
              <a:solidFill>
                <a:srgbClr val="EDE7DC"/>
              </a:solidFill>
            </a:endParaRPr>
          </a:p>
        </p:txBody>
      </p:sp>
      <p:pic>
        <p:nvPicPr>
          <p:cNvPr id="24" name="Graphic 23" descr="Help outline">
            <a:extLst>
              <a:ext uri="{FF2B5EF4-FFF2-40B4-BE49-F238E27FC236}">
                <a16:creationId xmlns:a16="http://schemas.microsoft.com/office/drawing/2014/main" id="{A702C584-D305-4276-9DAA-5E3CABC4A92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3405313" y="526013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71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EEF64B-2C66-4B4C-AB76-25132E33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6" y="2766218"/>
            <a:ext cx="6353783" cy="1325563"/>
          </a:xfrm>
        </p:spPr>
        <p:txBody>
          <a:bodyPr/>
          <a:lstStyle/>
          <a:p>
            <a:r>
              <a:rPr lang="en-US" dirty="0"/>
              <a:t>Insurance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1D69F-1885-46AE-B1CA-56037D673D2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11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Graphic 5" descr="Umbrella outline">
            <a:extLst>
              <a:ext uri="{FF2B5EF4-FFF2-40B4-BE49-F238E27FC236}">
                <a16:creationId xmlns:a16="http://schemas.microsoft.com/office/drawing/2014/main" id="{68EB2C59-59E2-4F62-841F-8DD18EAD0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28416" y="2720181"/>
            <a:ext cx="1371600" cy="137160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C77FF51-9B71-44B3-A309-0259A15CD69D}"/>
              </a:ext>
            </a:extLst>
          </p:cNvPr>
          <p:cNvSpPr/>
          <p:nvPr/>
        </p:nvSpPr>
        <p:spPr>
          <a:xfrm>
            <a:off x="-25400" y="-33868"/>
            <a:ext cx="5983816" cy="3291417"/>
          </a:xfrm>
          <a:custGeom>
            <a:avLst/>
            <a:gdLst>
              <a:gd name="connsiteX0" fmla="*/ 9525 w 5934075"/>
              <a:gd name="connsiteY0" fmla="*/ 0 h 3305175"/>
              <a:gd name="connsiteX1" fmla="*/ 5934075 w 5934075"/>
              <a:gd name="connsiteY1" fmla="*/ 0 h 3305175"/>
              <a:gd name="connsiteX2" fmla="*/ 2628900 w 5934075"/>
              <a:gd name="connsiteY2" fmla="*/ 3305175 h 3305175"/>
              <a:gd name="connsiteX3" fmla="*/ 0 w 5934075"/>
              <a:gd name="connsiteY3" fmla="*/ 666750 h 3305175"/>
              <a:gd name="connsiteX4" fmla="*/ 9525 w 5934075"/>
              <a:gd name="connsiteY4" fmla="*/ 0 h 3305175"/>
              <a:gd name="connsiteX0" fmla="*/ 0 w 5949950"/>
              <a:gd name="connsiteY0" fmla="*/ 0 h 3339537"/>
              <a:gd name="connsiteX1" fmla="*/ 5949950 w 5949950"/>
              <a:gd name="connsiteY1" fmla="*/ 34362 h 3339537"/>
              <a:gd name="connsiteX2" fmla="*/ 2644775 w 5949950"/>
              <a:gd name="connsiteY2" fmla="*/ 3339537 h 3339537"/>
              <a:gd name="connsiteX3" fmla="*/ 15875 w 5949950"/>
              <a:gd name="connsiteY3" fmla="*/ 701112 h 3339537"/>
              <a:gd name="connsiteX4" fmla="*/ 0 w 5949950"/>
              <a:gd name="connsiteY4" fmla="*/ 0 h 3339537"/>
              <a:gd name="connsiteX0" fmla="*/ 0 w 5983816"/>
              <a:gd name="connsiteY0" fmla="*/ 0 h 3339537"/>
              <a:gd name="connsiteX1" fmla="*/ 5983816 w 5983816"/>
              <a:gd name="connsiteY1" fmla="*/ 17181 h 3339537"/>
              <a:gd name="connsiteX2" fmla="*/ 2644775 w 5983816"/>
              <a:gd name="connsiteY2" fmla="*/ 3339537 h 3339537"/>
              <a:gd name="connsiteX3" fmla="*/ 15875 w 5983816"/>
              <a:gd name="connsiteY3" fmla="*/ 701112 h 3339537"/>
              <a:gd name="connsiteX4" fmla="*/ 0 w 5983816"/>
              <a:gd name="connsiteY4" fmla="*/ 0 h 3339537"/>
              <a:gd name="connsiteX0" fmla="*/ 0 w 5983816"/>
              <a:gd name="connsiteY0" fmla="*/ 0 h 3339537"/>
              <a:gd name="connsiteX1" fmla="*/ 5983816 w 5983816"/>
              <a:gd name="connsiteY1" fmla="*/ 17181 h 3339537"/>
              <a:gd name="connsiteX2" fmla="*/ 2644775 w 5983816"/>
              <a:gd name="connsiteY2" fmla="*/ 3339537 h 3339537"/>
              <a:gd name="connsiteX3" fmla="*/ 15875 w 5983816"/>
              <a:gd name="connsiteY3" fmla="*/ 701112 h 3339537"/>
              <a:gd name="connsiteX4" fmla="*/ 0 w 5983816"/>
              <a:gd name="connsiteY4" fmla="*/ 0 h 333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816" h="3339537">
                <a:moveTo>
                  <a:pt x="0" y="0"/>
                </a:moveTo>
                <a:lnTo>
                  <a:pt x="5983816" y="17181"/>
                </a:lnTo>
                <a:lnTo>
                  <a:pt x="2644775" y="3339537"/>
                </a:lnTo>
                <a:lnTo>
                  <a:pt x="15875" y="70111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40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octor holding a baby&#10;&#10;Description automatically generated with low confidence">
            <a:extLst>
              <a:ext uri="{FF2B5EF4-FFF2-40B4-BE49-F238E27FC236}">
                <a16:creationId xmlns:a16="http://schemas.microsoft.com/office/drawing/2014/main" id="{EBC34B2C-DE35-4CBF-AF05-5E30DDF1F8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5281" y="0"/>
            <a:ext cx="423672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777EA98-9946-4C54-8D08-424060A6885F}"/>
              </a:ext>
            </a:extLst>
          </p:cNvPr>
          <p:cNvSpPr/>
          <p:nvPr/>
        </p:nvSpPr>
        <p:spPr>
          <a:xfrm>
            <a:off x="4819828" y="0"/>
            <a:ext cx="5600700" cy="6858000"/>
          </a:xfrm>
          <a:prstGeom prst="rect">
            <a:avLst/>
          </a:prstGeom>
          <a:gradFill flip="none" rotWithShape="1">
            <a:gsLst>
              <a:gs pos="67000">
                <a:srgbClr val="EDE7DC"/>
              </a:gs>
              <a:gs pos="82000">
                <a:srgbClr val="F6F3EE">
                  <a:alpha val="68000"/>
                </a:srgbClr>
              </a:gs>
              <a:gs pos="9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Chevron arrows with solid fill">
            <a:extLst>
              <a:ext uri="{FF2B5EF4-FFF2-40B4-BE49-F238E27FC236}">
                <a16:creationId xmlns:a16="http://schemas.microsoft.com/office/drawing/2014/main" id="{90E1539C-5619-41D1-B8D4-839C684E33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1491" y="1984700"/>
            <a:ext cx="457200" cy="457200"/>
          </a:xfrm>
          <a:prstGeom prst="rect">
            <a:avLst/>
          </a:prstGeom>
        </p:spPr>
      </p:pic>
      <p:pic>
        <p:nvPicPr>
          <p:cNvPr id="11" name="Graphic 10" descr="Chevron arrows with solid fill">
            <a:extLst>
              <a:ext uri="{FF2B5EF4-FFF2-40B4-BE49-F238E27FC236}">
                <a16:creationId xmlns:a16="http://schemas.microsoft.com/office/drawing/2014/main" id="{9A3788EC-EE93-4781-A4BF-6231F6D5AD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1491" y="3213536"/>
            <a:ext cx="457200" cy="457200"/>
          </a:xfrm>
          <a:prstGeom prst="rect">
            <a:avLst/>
          </a:prstGeom>
        </p:spPr>
      </p:pic>
      <p:pic>
        <p:nvPicPr>
          <p:cNvPr id="12" name="Graphic 11" descr="Chevron arrows with solid fill">
            <a:extLst>
              <a:ext uri="{FF2B5EF4-FFF2-40B4-BE49-F238E27FC236}">
                <a16:creationId xmlns:a16="http://schemas.microsoft.com/office/drawing/2014/main" id="{01A5FBC6-64C4-451B-BADD-4E72A61B42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1491" y="4634303"/>
            <a:ext cx="457200" cy="457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B9FD6D-C36D-4B60-A5E6-6977727001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</a:t>
            </a:fld>
            <a:endParaRPr lang="es-MX" dirty="0">
              <a:solidFill>
                <a:srgbClr val="ECE1C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636E33E-895C-4CD2-92A9-3D7306793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91" y="125591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E2E00"/>
                </a:solidFill>
              </a:rPr>
              <a:t>Health Insurance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827507-8BC1-4EAE-99A1-043B73D0C8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7832" y="2007716"/>
            <a:ext cx="4499345" cy="914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E2E00"/>
                </a:solidFill>
              </a:rPr>
              <a:t>Enroll in DEERS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4FEFBF4-7F4F-4FE5-8831-FA6529322B1A}"/>
              </a:ext>
            </a:extLst>
          </p:cNvPr>
          <p:cNvSpPr txBox="1">
            <a:spLocks/>
          </p:cNvSpPr>
          <p:nvPr/>
        </p:nvSpPr>
        <p:spPr>
          <a:xfrm>
            <a:off x="3610463" y="3210882"/>
            <a:ext cx="3925159" cy="91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E2E00"/>
                </a:solidFill>
              </a:rPr>
              <a:t>TRICARE or TRICARE Reserve Select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4E217B1-3B24-49D7-B218-927F1DE45E38}"/>
              </a:ext>
            </a:extLst>
          </p:cNvPr>
          <p:cNvSpPr txBox="1">
            <a:spLocks/>
          </p:cNvSpPr>
          <p:nvPr/>
        </p:nvSpPr>
        <p:spPr>
          <a:xfrm>
            <a:off x="3607832" y="4686122"/>
            <a:ext cx="4862154" cy="91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E2E00"/>
                </a:solidFill>
              </a:rPr>
              <a:t>Coordinate TRICARE and Civilian Insurance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8940644-5CC4-4A18-BDE7-7844DDA5E6DC}"/>
              </a:ext>
            </a:extLst>
          </p:cNvPr>
          <p:cNvSpPr/>
          <p:nvPr/>
        </p:nvSpPr>
        <p:spPr>
          <a:xfrm>
            <a:off x="-25400" y="-25400"/>
            <a:ext cx="2679700" cy="3340100"/>
          </a:xfrm>
          <a:custGeom>
            <a:avLst/>
            <a:gdLst>
              <a:gd name="connsiteX0" fmla="*/ 0 w 2679700"/>
              <a:gd name="connsiteY0" fmla="*/ 0 h 3340100"/>
              <a:gd name="connsiteX1" fmla="*/ 2667000 w 2679700"/>
              <a:gd name="connsiteY1" fmla="*/ 0 h 3340100"/>
              <a:gd name="connsiteX2" fmla="*/ 2679700 w 2679700"/>
              <a:gd name="connsiteY2" fmla="*/ 3340100 h 3340100"/>
              <a:gd name="connsiteX3" fmla="*/ 25400 w 2679700"/>
              <a:gd name="connsiteY3" fmla="*/ 711200 h 3340100"/>
              <a:gd name="connsiteX4" fmla="*/ 0 w 2679700"/>
              <a:gd name="connsiteY4" fmla="*/ 0 h 334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9700" h="3340100">
                <a:moveTo>
                  <a:pt x="0" y="0"/>
                </a:moveTo>
                <a:lnTo>
                  <a:pt x="2667000" y="0"/>
                </a:lnTo>
                <a:cubicBezTo>
                  <a:pt x="2671233" y="1113367"/>
                  <a:pt x="2675467" y="2226733"/>
                  <a:pt x="2679700" y="3340100"/>
                </a:cubicBezTo>
                <a:lnTo>
                  <a:pt x="25400" y="7112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DDECBD9-AD11-414D-9D92-673E64B810EB}"/>
              </a:ext>
            </a:extLst>
          </p:cNvPr>
          <p:cNvSpPr/>
          <p:nvPr/>
        </p:nvSpPr>
        <p:spPr>
          <a:xfrm rot="10800000" flipH="1">
            <a:off x="-45720" y="3503386"/>
            <a:ext cx="2701833" cy="3387633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  <a:gd name="connsiteX0" fmla="*/ 53353 w 2652620"/>
              <a:gd name="connsiteY0" fmla="*/ 0 h 3285067"/>
              <a:gd name="connsiteX1" fmla="*/ 2652620 w 2652620"/>
              <a:gd name="connsiteY1" fmla="*/ 0 h 3285067"/>
              <a:gd name="connsiteX2" fmla="*/ 2644153 w 2652620"/>
              <a:gd name="connsiteY2" fmla="*/ 3285067 h 3285067"/>
              <a:gd name="connsiteX3" fmla="*/ 0 w 2652620"/>
              <a:gd name="connsiteY3" fmla="*/ 627216 h 3285067"/>
              <a:gd name="connsiteX4" fmla="*/ 53353 w 2652620"/>
              <a:gd name="connsiteY4" fmla="*/ 0 h 3285067"/>
              <a:gd name="connsiteX0" fmla="*/ 44887 w 2652620"/>
              <a:gd name="connsiteY0" fmla="*/ 0 h 3330008"/>
              <a:gd name="connsiteX1" fmla="*/ 2652620 w 2652620"/>
              <a:gd name="connsiteY1" fmla="*/ 44941 h 3330008"/>
              <a:gd name="connsiteX2" fmla="*/ 2644153 w 2652620"/>
              <a:gd name="connsiteY2" fmla="*/ 3330008 h 3330008"/>
              <a:gd name="connsiteX3" fmla="*/ 0 w 2652620"/>
              <a:gd name="connsiteY3" fmla="*/ 672157 h 3330008"/>
              <a:gd name="connsiteX4" fmla="*/ 44887 w 2652620"/>
              <a:gd name="connsiteY4" fmla="*/ 0 h 333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2620" h="3330008">
                <a:moveTo>
                  <a:pt x="44887" y="0"/>
                </a:moveTo>
                <a:lnTo>
                  <a:pt x="2652620" y="44941"/>
                </a:lnTo>
                <a:cubicBezTo>
                  <a:pt x="2649798" y="1139963"/>
                  <a:pt x="2646975" y="2234986"/>
                  <a:pt x="2644153" y="3330008"/>
                </a:cubicBezTo>
                <a:lnTo>
                  <a:pt x="0" y="672157"/>
                </a:lnTo>
                <a:lnTo>
                  <a:pt x="44887" y="0"/>
                </a:lnTo>
                <a:close/>
              </a:path>
            </a:pathLst>
          </a:custGeom>
          <a:blipFill dpi="0" rotWithShape="0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42"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1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99CE0EE5-112E-4CFD-B0A8-2A08E9B453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886" y="2929"/>
            <a:ext cx="4561114" cy="68550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777EA98-9946-4C54-8D08-424060A6885F}"/>
              </a:ext>
            </a:extLst>
          </p:cNvPr>
          <p:cNvSpPr/>
          <p:nvPr/>
        </p:nvSpPr>
        <p:spPr>
          <a:xfrm>
            <a:off x="4180747" y="1"/>
            <a:ext cx="6591300" cy="6855070"/>
          </a:xfrm>
          <a:prstGeom prst="rect">
            <a:avLst/>
          </a:prstGeom>
          <a:gradFill flip="none" rotWithShape="1">
            <a:gsLst>
              <a:gs pos="80000">
                <a:srgbClr val="FBF9F7">
                  <a:alpha val="28000"/>
                </a:srgbClr>
              </a:gs>
              <a:gs pos="69000">
                <a:srgbClr val="F6F3EE">
                  <a:alpha val="80000"/>
                </a:srgbClr>
              </a:gs>
              <a:gs pos="54000">
                <a:srgbClr val="EDE7DC"/>
              </a:gs>
              <a:gs pos="89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Chevron arrows with solid fill">
            <a:extLst>
              <a:ext uri="{FF2B5EF4-FFF2-40B4-BE49-F238E27FC236}">
                <a16:creationId xmlns:a16="http://schemas.microsoft.com/office/drawing/2014/main" id="{90E1539C-5619-41D1-B8D4-839C684E33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2654" y="2503462"/>
            <a:ext cx="457200" cy="457200"/>
          </a:xfrm>
          <a:prstGeom prst="rect">
            <a:avLst/>
          </a:prstGeom>
        </p:spPr>
      </p:pic>
      <p:pic>
        <p:nvPicPr>
          <p:cNvPr id="11" name="Graphic 10" descr="Chevron arrows with solid fill">
            <a:extLst>
              <a:ext uri="{FF2B5EF4-FFF2-40B4-BE49-F238E27FC236}">
                <a16:creationId xmlns:a16="http://schemas.microsoft.com/office/drawing/2014/main" id="{9A3788EC-EE93-4781-A4BF-6231F6D5AD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2654" y="3600990"/>
            <a:ext cx="457200" cy="457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B9FD6D-C36D-4B60-A5E6-6977727001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13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636E33E-895C-4CD2-92A9-3D7306793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4031" y="98663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E2E00"/>
                </a:solidFill>
              </a:rPr>
              <a:t>Dental and Vision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827507-8BC1-4EAE-99A1-043B73D0C8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8993" y="2503463"/>
            <a:ext cx="4008715" cy="8555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E2E00"/>
                </a:solidFill>
              </a:rPr>
              <a:t>TRICARE Dental Program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4FEFBF4-7F4F-4FE5-8831-FA6529322B1A}"/>
              </a:ext>
            </a:extLst>
          </p:cNvPr>
          <p:cNvSpPr txBox="1">
            <a:spLocks/>
          </p:cNvSpPr>
          <p:nvPr/>
        </p:nvSpPr>
        <p:spPr>
          <a:xfrm>
            <a:off x="3598994" y="3636436"/>
            <a:ext cx="4694252" cy="1119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E2E00"/>
                </a:solidFill>
              </a:rPr>
              <a:t>Federal Employees Dental   and Vision Insurance Program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53B8C95-C44B-4825-B03E-B8203381EC6A}"/>
              </a:ext>
            </a:extLst>
          </p:cNvPr>
          <p:cNvSpPr/>
          <p:nvPr/>
        </p:nvSpPr>
        <p:spPr>
          <a:xfrm rot="10800000" flipH="1">
            <a:off x="-45720" y="3516086"/>
            <a:ext cx="2701833" cy="3387633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  <a:gd name="connsiteX0" fmla="*/ 53353 w 2652620"/>
              <a:gd name="connsiteY0" fmla="*/ 0 h 3285067"/>
              <a:gd name="connsiteX1" fmla="*/ 2652620 w 2652620"/>
              <a:gd name="connsiteY1" fmla="*/ 0 h 3285067"/>
              <a:gd name="connsiteX2" fmla="*/ 2644153 w 2652620"/>
              <a:gd name="connsiteY2" fmla="*/ 3285067 h 3285067"/>
              <a:gd name="connsiteX3" fmla="*/ 0 w 2652620"/>
              <a:gd name="connsiteY3" fmla="*/ 627216 h 3285067"/>
              <a:gd name="connsiteX4" fmla="*/ 53353 w 2652620"/>
              <a:gd name="connsiteY4" fmla="*/ 0 h 3285067"/>
              <a:gd name="connsiteX0" fmla="*/ 44887 w 2652620"/>
              <a:gd name="connsiteY0" fmla="*/ 0 h 3330008"/>
              <a:gd name="connsiteX1" fmla="*/ 2652620 w 2652620"/>
              <a:gd name="connsiteY1" fmla="*/ 44941 h 3330008"/>
              <a:gd name="connsiteX2" fmla="*/ 2644153 w 2652620"/>
              <a:gd name="connsiteY2" fmla="*/ 3330008 h 3330008"/>
              <a:gd name="connsiteX3" fmla="*/ 0 w 2652620"/>
              <a:gd name="connsiteY3" fmla="*/ 672157 h 3330008"/>
              <a:gd name="connsiteX4" fmla="*/ 44887 w 2652620"/>
              <a:gd name="connsiteY4" fmla="*/ 0 h 333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2620" h="3330008">
                <a:moveTo>
                  <a:pt x="44887" y="0"/>
                </a:moveTo>
                <a:lnTo>
                  <a:pt x="2652620" y="44941"/>
                </a:lnTo>
                <a:cubicBezTo>
                  <a:pt x="2649798" y="1139963"/>
                  <a:pt x="2646975" y="2234986"/>
                  <a:pt x="2644153" y="3330008"/>
                </a:cubicBezTo>
                <a:lnTo>
                  <a:pt x="0" y="672157"/>
                </a:lnTo>
                <a:lnTo>
                  <a:pt x="44887" y="0"/>
                </a:lnTo>
                <a:close/>
              </a:path>
            </a:pathLst>
          </a:custGeom>
          <a:blipFill dpi="0" rotWithShape="0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4AD1A7-F8B6-4752-B351-9C9619C5CADE}"/>
              </a:ext>
            </a:extLst>
          </p:cNvPr>
          <p:cNvSpPr/>
          <p:nvPr/>
        </p:nvSpPr>
        <p:spPr>
          <a:xfrm>
            <a:off x="-45720" y="-47532"/>
            <a:ext cx="2703045" cy="3387633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7734" h="3285067">
                <a:moveTo>
                  <a:pt x="8467" y="0"/>
                </a:moveTo>
                <a:lnTo>
                  <a:pt x="2607734" y="0"/>
                </a:lnTo>
                <a:cubicBezTo>
                  <a:pt x="2604912" y="1095022"/>
                  <a:pt x="2602089" y="2190045"/>
                  <a:pt x="2599267" y="3285067"/>
                </a:cubicBezTo>
                <a:lnTo>
                  <a:pt x="0" y="660400"/>
                </a:lnTo>
                <a:lnTo>
                  <a:pt x="8467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37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C1516E-E181-47A2-A939-0BAAC5A683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14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46600C-74A2-4BC8-A5AE-7BBE0B80E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8905" y="132381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Property Insurance</a:t>
            </a:r>
          </a:p>
        </p:txBody>
      </p:sp>
      <p:pic>
        <p:nvPicPr>
          <p:cNvPr id="9" name="Graphic 8" descr="House outline">
            <a:extLst>
              <a:ext uri="{FF2B5EF4-FFF2-40B4-BE49-F238E27FC236}">
                <a16:creationId xmlns:a16="http://schemas.microsoft.com/office/drawing/2014/main" id="{99E21C2D-13D2-4CCF-9091-96235CBC8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14958" y="2659542"/>
            <a:ext cx="914400" cy="914400"/>
          </a:xfrm>
          <a:prstGeom prst="rect">
            <a:avLst/>
          </a:prstGeom>
        </p:spPr>
      </p:pic>
      <p:pic>
        <p:nvPicPr>
          <p:cNvPr id="11" name="Graphic 10" descr="Building outline">
            <a:extLst>
              <a:ext uri="{FF2B5EF4-FFF2-40B4-BE49-F238E27FC236}">
                <a16:creationId xmlns:a16="http://schemas.microsoft.com/office/drawing/2014/main" id="{6AB6D2C0-D5EB-4F36-9391-CAD9C09D2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988217" y="2659542"/>
            <a:ext cx="914400" cy="914400"/>
          </a:xfrm>
          <a:prstGeom prst="rect">
            <a:avLst/>
          </a:prstGeom>
        </p:spPr>
      </p:pic>
      <p:pic>
        <p:nvPicPr>
          <p:cNvPr id="13" name="Graphic 12" descr="Car outline">
            <a:extLst>
              <a:ext uri="{FF2B5EF4-FFF2-40B4-BE49-F238E27FC236}">
                <a16:creationId xmlns:a16="http://schemas.microsoft.com/office/drawing/2014/main" id="{DBB8F89B-7F8C-491A-950A-1515DBE53E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261476" y="2665269"/>
            <a:ext cx="914400" cy="914400"/>
          </a:xfrm>
          <a:prstGeom prst="rect">
            <a:avLst/>
          </a:prstGeom>
        </p:spPr>
      </p:pic>
      <p:pic>
        <p:nvPicPr>
          <p:cNvPr id="15" name="Graphic 14" descr="Umbrella outline">
            <a:extLst>
              <a:ext uri="{FF2B5EF4-FFF2-40B4-BE49-F238E27FC236}">
                <a16:creationId xmlns:a16="http://schemas.microsoft.com/office/drawing/2014/main" id="{C5DDB1C1-9138-4C33-B2BE-CB309BA2F1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534735" y="2659542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0DFD01-D1E1-4609-AF19-35734F91F6A6}"/>
              </a:ext>
            </a:extLst>
          </p:cNvPr>
          <p:cNvSpPr txBox="1"/>
          <p:nvPr/>
        </p:nvSpPr>
        <p:spPr>
          <a:xfrm>
            <a:off x="3119393" y="3723817"/>
            <a:ext cx="2105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Homeowners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F10284-B228-45F7-88BD-84CF07BA83F0}"/>
              </a:ext>
            </a:extLst>
          </p:cNvPr>
          <p:cNvSpPr txBox="1"/>
          <p:nvPr/>
        </p:nvSpPr>
        <p:spPr>
          <a:xfrm>
            <a:off x="5768638" y="3723818"/>
            <a:ext cx="1353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Renters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2CDDF7-C79F-4F1F-BB6E-FCCE333DA984}"/>
              </a:ext>
            </a:extLst>
          </p:cNvPr>
          <p:cNvSpPr txBox="1"/>
          <p:nvPr/>
        </p:nvSpPr>
        <p:spPr>
          <a:xfrm>
            <a:off x="8147176" y="3723819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Auto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5090EE-F41C-49CC-A5B5-2C5D617FB26E}"/>
              </a:ext>
            </a:extLst>
          </p:cNvPr>
          <p:cNvSpPr txBox="1"/>
          <p:nvPr/>
        </p:nvSpPr>
        <p:spPr>
          <a:xfrm>
            <a:off x="10315155" y="3723816"/>
            <a:ext cx="1353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Liability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DCEFA7-EB20-46D1-8CF3-DD6284E246C3}"/>
              </a:ext>
            </a:extLst>
          </p:cNvPr>
          <p:cNvSpPr/>
          <p:nvPr/>
        </p:nvSpPr>
        <p:spPr>
          <a:xfrm>
            <a:off x="2603200" y="5709499"/>
            <a:ext cx="5715300" cy="737843"/>
          </a:xfrm>
          <a:prstGeom prst="rect">
            <a:avLst/>
          </a:prstGeom>
          <a:solidFill>
            <a:srgbClr val="0E2E00"/>
          </a:solidFill>
          <a:ln>
            <a:solidFill>
              <a:srgbClr val="0E2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66209CE-607E-4977-8833-0189CD8487AF}"/>
              </a:ext>
            </a:extLst>
          </p:cNvPr>
          <p:cNvSpPr txBox="1">
            <a:spLocks/>
          </p:cNvSpPr>
          <p:nvPr/>
        </p:nvSpPr>
        <p:spPr>
          <a:xfrm>
            <a:off x="3770168" y="5882562"/>
            <a:ext cx="4308526" cy="429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en-US" dirty="0">
                <a:solidFill>
                  <a:srgbClr val="EDE7DC"/>
                </a:solidFill>
              </a:rPr>
              <a:t>Review and Update Policies</a:t>
            </a:r>
          </a:p>
          <a:p>
            <a:pPr marL="0" indent="0" algn="r">
              <a:buNone/>
            </a:pPr>
            <a:endParaRPr lang="en-US" dirty="0">
              <a:solidFill>
                <a:srgbClr val="EDE7DC"/>
              </a:solidFill>
            </a:endParaRPr>
          </a:p>
        </p:txBody>
      </p:sp>
      <p:pic>
        <p:nvPicPr>
          <p:cNvPr id="16" name="Graphic 15" descr="Chevron arrows with solid fill">
            <a:extLst>
              <a:ext uri="{FF2B5EF4-FFF2-40B4-BE49-F238E27FC236}">
                <a16:creationId xmlns:a16="http://schemas.microsoft.com/office/drawing/2014/main" id="{A9AFB684-4BA6-4741-9EA6-4CEC62E84D5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12968" y="587351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16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3D4DAF-2FBF-4EB0-97C7-1682A8686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Life Insurance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EDA61C-4450-4FD0-BB88-4B2209ACAF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15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E29913-A03E-4F25-908B-7A99AA617E24}"/>
              </a:ext>
            </a:extLst>
          </p:cNvPr>
          <p:cNvSpPr/>
          <p:nvPr/>
        </p:nvSpPr>
        <p:spPr>
          <a:xfrm>
            <a:off x="4960344" y="2439488"/>
            <a:ext cx="6404345" cy="914400"/>
          </a:xfrm>
          <a:prstGeom prst="rect">
            <a:avLst/>
          </a:prstGeom>
          <a:solidFill>
            <a:srgbClr val="EDE7DC"/>
          </a:solidFill>
          <a:ln w="38100"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83AFE33-E9BE-48D3-B9DE-D1AD6F9FB5FC}"/>
              </a:ext>
            </a:extLst>
          </p:cNvPr>
          <p:cNvSpPr txBox="1">
            <a:spLocks/>
          </p:cNvSpPr>
          <p:nvPr/>
        </p:nvSpPr>
        <p:spPr>
          <a:xfrm>
            <a:off x="4960343" y="2703365"/>
            <a:ext cx="6613576" cy="3866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>
                <a:solidFill>
                  <a:srgbClr val="21372B"/>
                </a:solidFill>
              </a:rPr>
              <a:t>Offers protection for your growing family</a:t>
            </a:r>
          </a:p>
          <a:p>
            <a:pPr marL="0" indent="0" algn="r">
              <a:buNone/>
            </a:pPr>
            <a:endParaRPr lang="en-US" dirty="0">
              <a:solidFill>
                <a:srgbClr val="21372B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3137F2-A586-4EAF-8F5A-B78DB910A9DE}"/>
              </a:ext>
            </a:extLst>
          </p:cNvPr>
          <p:cNvSpPr/>
          <p:nvPr/>
        </p:nvSpPr>
        <p:spPr>
          <a:xfrm>
            <a:off x="4960344" y="3694012"/>
            <a:ext cx="6404345" cy="914400"/>
          </a:xfrm>
          <a:prstGeom prst="rect">
            <a:avLst/>
          </a:prstGeom>
          <a:solidFill>
            <a:srgbClr val="EDE7DC"/>
          </a:solidFill>
          <a:ln w="38100"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DFDBDC-3E4D-4FB7-9D3A-0348EB7C8FB5}"/>
              </a:ext>
            </a:extLst>
          </p:cNvPr>
          <p:cNvSpPr/>
          <p:nvPr/>
        </p:nvSpPr>
        <p:spPr>
          <a:xfrm>
            <a:off x="4960343" y="4948536"/>
            <a:ext cx="6404345" cy="914400"/>
          </a:xfrm>
          <a:prstGeom prst="rect">
            <a:avLst/>
          </a:prstGeom>
          <a:solidFill>
            <a:srgbClr val="EDE7DC"/>
          </a:solidFill>
          <a:ln w="38100"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FC55BB6-BF3A-41D3-8550-D82D4E5B019B}"/>
              </a:ext>
            </a:extLst>
          </p:cNvPr>
          <p:cNvSpPr txBox="1">
            <a:spLocks/>
          </p:cNvSpPr>
          <p:nvPr/>
        </p:nvSpPr>
        <p:spPr>
          <a:xfrm>
            <a:off x="4960343" y="3956527"/>
            <a:ext cx="6613576" cy="3866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>
                <a:solidFill>
                  <a:srgbClr val="21372B"/>
                </a:solidFill>
              </a:rPr>
              <a:t>New children affect insurance needs</a:t>
            </a:r>
          </a:p>
          <a:p>
            <a:pPr marL="0" indent="0" algn="r">
              <a:buNone/>
            </a:pPr>
            <a:endParaRPr lang="en-US" dirty="0">
              <a:solidFill>
                <a:srgbClr val="21372B"/>
              </a:solidFill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7486043-0520-470F-8767-46FEF1E35A24}"/>
              </a:ext>
            </a:extLst>
          </p:cNvPr>
          <p:cNvSpPr txBox="1">
            <a:spLocks/>
          </p:cNvSpPr>
          <p:nvPr/>
        </p:nvSpPr>
        <p:spPr>
          <a:xfrm>
            <a:off x="4960343" y="5212512"/>
            <a:ext cx="6613576" cy="3866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>
                <a:solidFill>
                  <a:srgbClr val="21372B"/>
                </a:solidFill>
              </a:rPr>
              <a:t>Reduces financial hardship for loved ones</a:t>
            </a:r>
          </a:p>
          <a:p>
            <a:pPr marL="0" indent="0" algn="r">
              <a:buNone/>
            </a:pPr>
            <a:endParaRPr lang="en-US" dirty="0">
              <a:solidFill>
                <a:srgbClr val="21372B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C9D96E-BD19-4073-94C2-762E10A83A23}"/>
              </a:ext>
            </a:extLst>
          </p:cNvPr>
          <p:cNvSpPr/>
          <p:nvPr/>
        </p:nvSpPr>
        <p:spPr>
          <a:xfrm>
            <a:off x="4141193" y="2439488"/>
            <a:ext cx="685800" cy="914400"/>
          </a:xfrm>
          <a:prstGeom prst="rect">
            <a:avLst/>
          </a:prstGeom>
          <a:solidFill>
            <a:srgbClr val="EDE7DC"/>
          </a:solidFill>
          <a:ln w="38100"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Chevron arrows with solid fill">
            <a:extLst>
              <a:ext uri="{FF2B5EF4-FFF2-40B4-BE49-F238E27FC236}">
                <a16:creationId xmlns:a16="http://schemas.microsoft.com/office/drawing/2014/main" id="{AF3ED6ED-A1D9-4EDA-A2A5-8CA32086EF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4543" y="2668088"/>
            <a:ext cx="457200" cy="457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300D29D-4A2A-4FBE-BA84-B18DF359C4CB}"/>
              </a:ext>
            </a:extLst>
          </p:cNvPr>
          <p:cNvSpPr/>
          <p:nvPr/>
        </p:nvSpPr>
        <p:spPr>
          <a:xfrm>
            <a:off x="4141194" y="3694012"/>
            <a:ext cx="685800" cy="914400"/>
          </a:xfrm>
          <a:prstGeom prst="rect">
            <a:avLst/>
          </a:prstGeom>
          <a:solidFill>
            <a:srgbClr val="EDE7DC"/>
          </a:solidFill>
          <a:ln w="38100"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Chevron arrows with solid fill">
            <a:extLst>
              <a:ext uri="{FF2B5EF4-FFF2-40B4-BE49-F238E27FC236}">
                <a16:creationId xmlns:a16="http://schemas.microsoft.com/office/drawing/2014/main" id="{7D0E4275-CCB0-46AF-ADA5-3B6D7DADEA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4544" y="3921251"/>
            <a:ext cx="457200" cy="4572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6B8472-E55F-4E9F-B68C-9996EEC81AF7}"/>
              </a:ext>
            </a:extLst>
          </p:cNvPr>
          <p:cNvSpPr/>
          <p:nvPr/>
        </p:nvSpPr>
        <p:spPr>
          <a:xfrm>
            <a:off x="4141193" y="4948536"/>
            <a:ext cx="685800" cy="914400"/>
          </a:xfrm>
          <a:prstGeom prst="rect">
            <a:avLst/>
          </a:prstGeom>
          <a:solidFill>
            <a:srgbClr val="EDE7DC"/>
          </a:solidFill>
          <a:ln w="38100"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 descr="Chevron arrows with solid fill">
            <a:extLst>
              <a:ext uri="{FF2B5EF4-FFF2-40B4-BE49-F238E27FC236}">
                <a16:creationId xmlns:a16="http://schemas.microsoft.com/office/drawing/2014/main" id="{ADB3C5DC-F317-4296-AC83-82C68FE23C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4543" y="5177136"/>
            <a:ext cx="457200" cy="457200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DC63D93-97C9-4B2F-A255-E4311DC0A1F0}"/>
              </a:ext>
            </a:extLst>
          </p:cNvPr>
          <p:cNvSpPr/>
          <p:nvPr/>
        </p:nvSpPr>
        <p:spPr>
          <a:xfrm>
            <a:off x="-36285" y="-25844"/>
            <a:ext cx="5983816" cy="3291417"/>
          </a:xfrm>
          <a:custGeom>
            <a:avLst/>
            <a:gdLst>
              <a:gd name="connsiteX0" fmla="*/ 9525 w 5934075"/>
              <a:gd name="connsiteY0" fmla="*/ 0 h 3305175"/>
              <a:gd name="connsiteX1" fmla="*/ 5934075 w 5934075"/>
              <a:gd name="connsiteY1" fmla="*/ 0 h 3305175"/>
              <a:gd name="connsiteX2" fmla="*/ 2628900 w 5934075"/>
              <a:gd name="connsiteY2" fmla="*/ 3305175 h 3305175"/>
              <a:gd name="connsiteX3" fmla="*/ 0 w 5934075"/>
              <a:gd name="connsiteY3" fmla="*/ 666750 h 3305175"/>
              <a:gd name="connsiteX4" fmla="*/ 9525 w 5934075"/>
              <a:gd name="connsiteY4" fmla="*/ 0 h 3305175"/>
              <a:gd name="connsiteX0" fmla="*/ 0 w 5949950"/>
              <a:gd name="connsiteY0" fmla="*/ 0 h 3339537"/>
              <a:gd name="connsiteX1" fmla="*/ 5949950 w 5949950"/>
              <a:gd name="connsiteY1" fmla="*/ 34362 h 3339537"/>
              <a:gd name="connsiteX2" fmla="*/ 2644775 w 5949950"/>
              <a:gd name="connsiteY2" fmla="*/ 3339537 h 3339537"/>
              <a:gd name="connsiteX3" fmla="*/ 15875 w 5949950"/>
              <a:gd name="connsiteY3" fmla="*/ 701112 h 3339537"/>
              <a:gd name="connsiteX4" fmla="*/ 0 w 5949950"/>
              <a:gd name="connsiteY4" fmla="*/ 0 h 3339537"/>
              <a:gd name="connsiteX0" fmla="*/ 0 w 5983816"/>
              <a:gd name="connsiteY0" fmla="*/ 0 h 3339537"/>
              <a:gd name="connsiteX1" fmla="*/ 5983816 w 5983816"/>
              <a:gd name="connsiteY1" fmla="*/ 17181 h 3339537"/>
              <a:gd name="connsiteX2" fmla="*/ 2644775 w 5983816"/>
              <a:gd name="connsiteY2" fmla="*/ 3339537 h 3339537"/>
              <a:gd name="connsiteX3" fmla="*/ 15875 w 5983816"/>
              <a:gd name="connsiteY3" fmla="*/ 701112 h 3339537"/>
              <a:gd name="connsiteX4" fmla="*/ 0 w 5983816"/>
              <a:gd name="connsiteY4" fmla="*/ 0 h 3339537"/>
              <a:gd name="connsiteX0" fmla="*/ 0 w 5983816"/>
              <a:gd name="connsiteY0" fmla="*/ 0 h 3339537"/>
              <a:gd name="connsiteX1" fmla="*/ 5983816 w 5983816"/>
              <a:gd name="connsiteY1" fmla="*/ 17181 h 3339537"/>
              <a:gd name="connsiteX2" fmla="*/ 2644775 w 5983816"/>
              <a:gd name="connsiteY2" fmla="*/ 3339537 h 3339537"/>
              <a:gd name="connsiteX3" fmla="*/ 15875 w 5983816"/>
              <a:gd name="connsiteY3" fmla="*/ 701112 h 3339537"/>
              <a:gd name="connsiteX4" fmla="*/ 0 w 5983816"/>
              <a:gd name="connsiteY4" fmla="*/ 0 h 333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816" h="3339537">
                <a:moveTo>
                  <a:pt x="0" y="0"/>
                </a:moveTo>
                <a:lnTo>
                  <a:pt x="5983816" y="17181"/>
                </a:lnTo>
                <a:lnTo>
                  <a:pt x="2644775" y="3339537"/>
                </a:lnTo>
                <a:lnTo>
                  <a:pt x="15875" y="70111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85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5EAEA0-4169-45DF-8807-518799DFA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335" y="110229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Life Insurance Overview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97E7C5-2D83-4327-8780-693CB36C59E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81607C2-FE15-4C18-8103-3E7402B62DE2}"/>
              </a:ext>
            </a:extLst>
          </p:cNvPr>
          <p:cNvSpPr/>
          <p:nvPr/>
        </p:nvSpPr>
        <p:spPr>
          <a:xfrm>
            <a:off x="-33867" y="3539067"/>
            <a:ext cx="2641600" cy="3327400"/>
          </a:xfrm>
          <a:custGeom>
            <a:avLst/>
            <a:gdLst>
              <a:gd name="connsiteX0" fmla="*/ 8467 w 2641600"/>
              <a:gd name="connsiteY0" fmla="*/ 2633133 h 3327400"/>
              <a:gd name="connsiteX1" fmla="*/ 0 w 2641600"/>
              <a:gd name="connsiteY1" fmla="*/ 3327400 h 3327400"/>
              <a:gd name="connsiteX2" fmla="*/ 2641600 w 2641600"/>
              <a:gd name="connsiteY2" fmla="*/ 3327400 h 3327400"/>
              <a:gd name="connsiteX3" fmla="*/ 2641600 w 2641600"/>
              <a:gd name="connsiteY3" fmla="*/ 0 h 3327400"/>
              <a:gd name="connsiteX4" fmla="*/ 8467 w 2641600"/>
              <a:gd name="connsiteY4" fmla="*/ 2633133 h 332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1600" h="3327400">
                <a:moveTo>
                  <a:pt x="8467" y="2633133"/>
                </a:moveTo>
                <a:lnTo>
                  <a:pt x="0" y="3327400"/>
                </a:lnTo>
                <a:lnTo>
                  <a:pt x="2641600" y="3327400"/>
                </a:lnTo>
                <a:lnTo>
                  <a:pt x="2641600" y="0"/>
                </a:lnTo>
                <a:lnTo>
                  <a:pt x="8467" y="2633133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4F5C79-73EE-4F14-B29F-B05DED4F4B1B}"/>
              </a:ext>
            </a:extLst>
          </p:cNvPr>
          <p:cNvSpPr/>
          <p:nvPr/>
        </p:nvSpPr>
        <p:spPr>
          <a:xfrm>
            <a:off x="2748564" y="1299401"/>
            <a:ext cx="9327529" cy="2726191"/>
          </a:xfrm>
          <a:prstGeom prst="rect">
            <a:avLst/>
          </a:prstGeom>
          <a:solidFill>
            <a:srgbClr val="2137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Graphic 31" descr="Family with two children outline">
            <a:extLst>
              <a:ext uri="{FF2B5EF4-FFF2-40B4-BE49-F238E27FC236}">
                <a16:creationId xmlns:a16="http://schemas.microsoft.com/office/drawing/2014/main" id="{29153A8F-7C2B-4B2E-9880-3B077C891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013865" y="1667132"/>
            <a:ext cx="1143000" cy="1143000"/>
          </a:xfrm>
          <a:prstGeom prst="rect">
            <a:avLst/>
          </a:prstGeom>
        </p:spPr>
      </p:pic>
      <p:pic>
        <p:nvPicPr>
          <p:cNvPr id="33" name="Graphic 32" descr="Care outline">
            <a:extLst>
              <a:ext uri="{FF2B5EF4-FFF2-40B4-BE49-F238E27FC236}">
                <a16:creationId xmlns:a16="http://schemas.microsoft.com/office/drawing/2014/main" id="{79875B24-BB16-45C8-912A-4173690610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120542" y="1667132"/>
            <a:ext cx="1143000" cy="1143000"/>
          </a:xfrm>
          <a:prstGeom prst="rect">
            <a:avLst/>
          </a:prstGeom>
        </p:spPr>
      </p:pic>
      <p:pic>
        <p:nvPicPr>
          <p:cNvPr id="36" name="Graphic 35" descr="Shield Tick outline">
            <a:extLst>
              <a:ext uri="{FF2B5EF4-FFF2-40B4-BE49-F238E27FC236}">
                <a16:creationId xmlns:a16="http://schemas.microsoft.com/office/drawing/2014/main" id="{4C300FFE-8A0A-486C-87DD-2AC77B3CEC3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594542" y="4371040"/>
            <a:ext cx="685800" cy="685800"/>
          </a:xfrm>
          <a:prstGeom prst="rect">
            <a:avLst/>
          </a:prstGeom>
        </p:spPr>
      </p:pic>
      <p:pic>
        <p:nvPicPr>
          <p:cNvPr id="37" name="Graphic 36" descr="Arrow circle outline">
            <a:extLst>
              <a:ext uri="{FF2B5EF4-FFF2-40B4-BE49-F238E27FC236}">
                <a16:creationId xmlns:a16="http://schemas.microsoft.com/office/drawing/2014/main" id="{D6D76875-7612-4AE1-8394-B667B1B028A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1012306" y="4371040"/>
            <a:ext cx="685800" cy="685800"/>
          </a:xfrm>
          <a:prstGeom prst="rect">
            <a:avLst/>
          </a:prstGeom>
        </p:spPr>
      </p:pic>
      <p:pic>
        <p:nvPicPr>
          <p:cNvPr id="38" name="Graphic 37" descr="Wedding rings outline">
            <a:extLst>
              <a:ext uri="{FF2B5EF4-FFF2-40B4-BE49-F238E27FC236}">
                <a16:creationId xmlns:a16="http://schemas.microsoft.com/office/drawing/2014/main" id="{A693A41A-1B00-4460-98ED-3E3132D721E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267945" y="4371040"/>
            <a:ext cx="685800" cy="685800"/>
          </a:xfrm>
          <a:prstGeom prst="rect">
            <a:avLst/>
          </a:prstGeom>
        </p:spPr>
      </p:pic>
      <p:pic>
        <p:nvPicPr>
          <p:cNvPr id="39" name="Graphic 38" descr="Stroller outline">
            <a:extLst>
              <a:ext uri="{FF2B5EF4-FFF2-40B4-BE49-F238E27FC236}">
                <a16:creationId xmlns:a16="http://schemas.microsoft.com/office/drawing/2014/main" id="{67D3B72E-0EEE-4DEA-80B8-91E4B7F39E7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7899652" y="4371040"/>
            <a:ext cx="685800" cy="685800"/>
          </a:xfrm>
          <a:prstGeom prst="rect">
            <a:avLst/>
          </a:prstGeom>
        </p:spPr>
      </p:pic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97137DD-12DD-49AF-A764-AF9F6D8713C5}"/>
              </a:ext>
            </a:extLst>
          </p:cNvPr>
          <p:cNvSpPr txBox="1">
            <a:spLocks/>
          </p:cNvSpPr>
          <p:nvPr/>
        </p:nvSpPr>
        <p:spPr>
          <a:xfrm>
            <a:off x="2895496" y="2732690"/>
            <a:ext cx="2968521" cy="764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E7DC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Servicemembers’ Group Life Insurance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EDE7DC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6378120-44FB-4BA1-9692-9B9E30505767}"/>
              </a:ext>
            </a:extLst>
          </p:cNvPr>
          <p:cNvSpPr txBox="1">
            <a:spLocks/>
          </p:cNvSpPr>
          <p:nvPr/>
        </p:nvSpPr>
        <p:spPr>
          <a:xfrm>
            <a:off x="6101104" y="2736170"/>
            <a:ext cx="2968521" cy="1048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E7DC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Family Servicemembers’ Group Life Insurance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EDE7DC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92749498-139F-4CC3-AD85-0E842B26B992}"/>
              </a:ext>
            </a:extLst>
          </p:cNvPr>
          <p:cNvSpPr txBox="1">
            <a:spLocks/>
          </p:cNvSpPr>
          <p:nvPr/>
        </p:nvSpPr>
        <p:spPr>
          <a:xfrm>
            <a:off x="9451266" y="2736170"/>
            <a:ext cx="2481551" cy="728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E7DC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Private Life Insurance Options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EDE7DC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566123E-CF77-4419-89E9-6287FCEFE683}"/>
              </a:ext>
            </a:extLst>
          </p:cNvPr>
          <p:cNvSpPr txBox="1">
            <a:spLocks/>
          </p:cNvSpPr>
          <p:nvPr/>
        </p:nvSpPr>
        <p:spPr>
          <a:xfrm>
            <a:off x="6133517" y="5030297"/>
            <a:ext cx="954657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Enroll spouse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516F8E62-6E58-40A4-BE4F-333F153C7573}"/>
              </a:ext>
            </a:extLst>
          </p:cNvPr>
          <p:cNvSpPr txBox="1">
            <a:spLocks/>
          </p:cNvSpPr>
          <p:nvPr/>
        </p:nvSpPr>
        <p:spPr>
          <a:xfrm>
            <a:off x="7328152" y="5051840"/>
            <a:ext cx="1828800" cy="13478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Children automatically insured if Service member is enrolled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18EF897-AC97-42B1-B39A-CEE7A4400481}"/>
              </a:ext>
            </a:extLst>
          </p:cNvPr>
          <p:cNvSpPr txBox="1">
            <a:spLocks/>
          </p:cNvSpPr>
          <p:nvPr/>
        </p:nvSpPr>
        <p:spPr>
          <a:xfrm>
            <a:off x="9389724" y="5030297"/>
            <a:ext cx="1090725" cy="394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Term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B47DC5F0-0B02-4684-9AC4-600E5EFC5160}"/>
              </a:ext>
            </a:extLst>
          </p:cNvPr>
          <p:cNvSpPr txBox="1">
            <a:spLocks/>
          </p:cNvSpPr>
          <p:nvPr/>
        </p:nvSpPr>
        <p:spPr>
          <a:xfrm>
            <a:off x="10691253" y="5051840"/>
            <a:ext cx="1327906" cy="542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Permanent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0090E43-0C31-4CFD-8229-5BC046621BC8}"/>
              </a:ext>
            </a:extLst>
          </p:cNvPr>
          <p:cNvCxnSpPr/>
          <p:nvPr/>
        </p:nvCxnSpPr>
        <p:spPr>
          <a:xfrm>
            <a:off x="5944039" y="4356874"/>
            <a:ext cx="0" cy="1705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21AFFE7-ECD0-4E70-B233-5BE7478B5AA0}"/>
              </a:ext>
            </a:extLst>
          </p:cNvPr>
          <p:cNvCxnSpPr/>
          <p:nvPr/>
        </p:nvCxnSpPr>
        <p:spPr>
          <a:xfrm>
            <a:off x="9266359" y="4354094"/>
            <a:ext cx="0" cy="1705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Graphic 48" descr="Flag outline">
            <a:extLst>
              <a:ext uri="{FF2B5EF4-FFF2-40B4-BE49-F238E27FC236}">
                <a16:creationId xmlns:a16="http://schemas.microsoft.com/office/drawing/2014/main" id="{DB06C6B5-5E24-447A-B1B3-F36BF17CDC8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4036858" y="4371040"/>
            <a:ext cx="685800" cy="685800"/>
          </a:xfrm>
          <a:prstGeom prst="rect">
            <a:avLst/>
          </a:prstGeom>
        </p:spPr>
      </p:pic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7B7DE378-C659-41D3-8633-E48B92124833}"/>
              </a:ext>
            </a:extLst>
          </p:cNvPr>
          <p:cNvSpPr txBox="1">
            <a:spLocks/>
          </p:cNvSpPr>
          <p:nvPr/>
        </p:nvSpPr>
        <p:spPr>
          <a:xfrm>
            <a:off x="3287892" y="5009636"/>
            <a:ext cx="2183731" cy="1265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Automatically  insured unless Soldier declined coverage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43FB8EAD-40EF-4B74-BFFB-A23A62904B36}"/>
              </a:ext>
            </a:extLst>
          </p:cNvPr>
          <p:cNvSpPr/>
          <p:nvPr/>
        </p:nvSpPr>
        <p:spPr>
          <a:xfrm>
            <a:off x="-62378" y="-38100"/>
            <a:ext cx="2692400" cy="3382433"/>
          </a:xfrm>
          <a:custGeom>
            <a:avLst/>
            <a:gdLst>
              <a:gd name="connsiteX0" fmla="*/ 0 w 2641600"/>
              <a:gd name="connsiteY0" fmla="*/ 0 h 3344333"/>
              <a:gd name="connsiteX1" fmla="*/ 2624667 w 2641600"/>
              <a:gd name="connsiteY1" fmla="*/ 0 h 3344333"/>
              <a:gd name="connsiteX2" fmla="*/ 2641600 w 2641600"/>
              <a:gd name="connsiteY2" fmla="*/ 3344333 h 3344333"/>
              <a:gd name="connsiteX3" fmla="*/ 0 w 2641600"/>
              <a:gd name="connsiteY3" fmla="*/ 685800 h 3344333"/>
              <a:gd name="connsiteX4" fmla="*/ 0 w 2641600"/>
              <a:gd name="connsiteY4" fmla="*/ 0 h 3344333"/>
              <a:gd name="connsiteX0" fmla="*/ 0 w 2692400"/>
              <a:gd name="connsiteY0" fmla="*/ 0 h 3357033"/>
              <a:gd name="connsiteX1" fmla="*/ 2675467 w 2692400"/>
              <a:gd name="connsiteY1" fmla="*/ 12700 h 3357033"/>
              <a:gd name="connsiteX2" fmla="*/ 2692400 w 2692400"/>
              <a:gd name="connsiteY2" fmla="*/ 3357033 h 3357033"/>
              <a:gd name="connsiteX3" fmla="*/ 50800 w 2692400"/>
              <a:gd name="connsiteY3" fmla="*/ 698500 h 3357033"/>
              <a:gd name="connsiteX4" fmla="*/ 0 w 2692400"/>
              <a:gd name="connsiteY4" fmla="*/ 0 h 3357033"/>
              <a:gd name="connsiteX0" fmla="*/ 0 w 2692400"/>
              <a:gd name="connsiteY0" fmla="*/ 0 h 3357033"/>
              <a:gd name="connsiteX1" fmla="*/ 2675467 w 2692400"/>
              <a:gd name="connsiteY1" fmla="*/ 12700 h 3357033"/>
              <a:gd name="connsiteX2" fmla="*/ 2692400 w 2692400"/>
              <a:gd name="connsiteY2" fmla="*/ 3357033 h 3357033"/>
              <a:gd name="connsiteX3" fmla="*/ 0 w 2692400"/>
              <a:gd name="connsiteY3" fmla="*/ 647700 h 3357033"/>
              <a:gd name="connsiteX4" fmla="*/ 0 w 2692400"/>
              <a:gd name="connsiteY4" fmla="*/ 0 h 3357033"/>
              <a:gd name="connsiteX0" fmla="*/ 0 w 2692400"/>
              <a:gd name="connsiteY0" fmla="*/ 25400 h 3382433"/>
              <a:gd name="connsiteX1" fmla="*/ 2688167 w 2692400"/>
              <a:gd name="connsiteY1" fmla="*/ 0 h 3382433"/>
              <a:gd name="connsiteX2" fmla="*/ 2692400 w 2692400"/>
              <a:gd name="connsiteY2" fmla="*/ 3382433 h 3382433"/>
              <a:gd name="connsiteX3" fmla="*/ 0 w 2692400"/>
              <a:gd name="connsiteY3" fmla="*/ 673100 h 3382433"/>
              <a:gd name="connsiteX4" fmla="*/ 0 w 2692400"/>
              <a:gd name="connsiteY4" fmla="*/ 25400 h 3382433"/>
              <a:gd name="connsiteX0" fmla="*/ 0 w 2692400"/>
              <a:gd name="connsiteY0" fmla="*/ 0 h 3382433"/>
              <a:gd name="connsiteX1" fmla="*/ 2688167 w 2692400"/>
              <a:gd name="connsiteY1" fmla="*/ 0 h 3382433"/>
              <a:gd name="connsiteX2" fmla="*/ 2692400 w 2692400"/>
              <a:gd name="connsiteY2" fmla="*/ 3382433 h 3382433"/>
              <a:gd name="connsiteX3" fmla="*/ 0 w 2692400"/>
              <a:gd name="connsiteY3" fmla="*/ 673100 h 3382433"/>
              <a:gd name="connsiteX4" fmla="*/ 0 w 2692400"/>
              <a:gd name="connsiteY4" fmla="*/ 0 h 338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2400" h="3382433">
                <a:moveTo>
                  <a:pt x="0" y="0"/>
                </a:moveTo>
                <a:lnTo>
                  <a:pt x="2688167" y="0"/>
                </a:lnTo>
                <a:cubicBezTo>
                  <a:pt x="2693811" y="1114778"/>
                  <a:pt x="2686756" y="2267655"/>
                  <a:pt x="2692400" y="3382433"/>
                </a:cubicBezTo>
                <a:lnTo>
                  <a:pt x="0" y="6731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B44C392-628A-4554-907D-E714FC0E770A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530" y="1667132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58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yellow&#10;&#10;Description automatically generated">
            <a:extLst>
              <a:ext uri="{FF2B5EF4-FFF2-40B4-BE49-F238E27FC236}">
                <a16:creationId xmlns:a16="http://schemas.microsoft.com/office/drawing/2014/main" id="{994B9962-B8B3-4906-BD17-E88200F76C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9819" y="-3"/>
            <a:ext cx="7722181" cy="6858003"/>
          </a:xfrm>
          <a:prstGeom prst="rect">
            <a:avLst/>
          </a:prstGeom>
          <a:gradFill>
            <a:gsLst>
              <a:gs pos="92000">
                <a:srgbClr val="FBF9F7">
                  <a:alpha val="28000"/>
                </a:srgbClr>
              </a:gs>
              <a:gs pos="82000">
                <a:srgbClr val="F6F3EE">
                  <a:alpha val="80000"/>
                </a:srgbClr>
              </a:gs>
              <a:gs pos="79000">
                <a:srgbClr val="EDE7DC"/>
              </a:gs>
              <a:gs pos="98000">
                <a:schemeClr val="bg1">
                  <a:alpha val="0"/>
                </a:schemeClr>
              </a:gs>
            </a:gsLst>
            <a:lin ang="0" scaled="1"/>
          </a:gra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C0C3E5-3D63-4C2D-9C70-B798143B4C6C}"/>
              </a:ext>
            </a:extLst>
          </p:cNvPr>
          <p:cNvSpPr/>
          <p:nvPr/>
        </p:nvSpPr>
        <p:spPr>
          <a:xfrm>
            <a:off x="3998930" y="-3"/>
            <a:ext cx="8363583" cy="6858000"/>
          </a:xfrm>
          <a:prstGeom prst="rect">
            <a:avLst/>
          </a:prstGeom>
          <a:gradFill flip="none" rotWithShape="1">
            <a:gsLst>
              <a:gs pos="58000">
                <a:srgbClr val="F6F3EE">
                  <a:alpha val="84000"/>
                </a:srgbClr>
              </a:gs>
              <a:gs pos="50000">
                <a:srgbClr val="EDE7DC"/>
              </a:gs>
              <a:gs pos="8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D742A80-1B41-4607-9941-E573C3D51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5345" y="128150"/>
            <a:ext cx="8519809" cy="1347151"/>
          </a:xfrm>
        </p:spPr>
        <p:txBody>
          <a:bodyPr>
            <a:normAutofit/>
          </a:bodyPr>
          <a:lstStyle/>
          <a:p>
            <a:r>
              <a:rPr lang="en-US" sz="3200" dirty="0"/>
              <a:t>Update Beneficia</a:t>
            </a:r>
            <a:r>
              <a:rPr lang="en-US" sz="3200" dirty="0">
                <a:effectLst>
                  <a:outerShdw blurRad="50800" dist="38100" dir="2700000" algn="tl" rotWithShape="0">
                    <a:srgbClr val="EDE7DC">
                      <a:alpha val="85000"/>
                    </a:srgbClr>
                  </a:outerShdw>
                </a:effectLst>
              </a:rPr>
              <a:t>ries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0E97E-4B9F-46C6-BD22-F1122566BC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21372B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21372B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Graphic 12" descr="Care outline">
            <a:extLst>
              <a:ext uri="{FF2B5EF4-FFF2-40B4-BE49-F238E27FC236}">
                <a16:creationId xmlns:a16="http://schemas.microsoft.com/office/drawing/2014/main" id="{3F960BB7-D216-4001-B0E1-0946B2897B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178447" y="2811640"/>
            <a:ext cx="685800" cy="685800"/>
          </a:xfrm>
          <a:prstGeom prst="rect">
            <a:avLst/>
          </a:prstGeom>
        </p:spPr>
      </p:pic>
      <p:pic>
        <p:nvPicPr>
          <p:cNvPr id="15" name="Graphic 14" descr="Contract outline">
            <a:extLst>
              <a:ext uri="{FF2B5EF4-FFF2-40B4-BE49-F238E27FC236}">
                <a16:creationId xmlns:a16="http://schemas.microsoft.com/office/drawing/2014/main" id="{0C5EF394-5737-4B55-8A12-92CAC903C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086346" y="3954640"/>
            <a:ext cx="914400" cy="914400"/>
          </a:xfrm>
          <a:prstGeom prst="rect">
            <a:avLst/>
          </a:prstGeom>
        </p:spPr>
      </p:pic>
      <p:pic>
        <p:nvPicPr>
          <p:cNvPr id="16" name="Graphic 15" descr="Treasure chest outline">
            <a:extLst>
              <a:ext uri="{FF2B5EF4-FFF2-40B4-BE49-F238E27FC236}">
                <a16:creationId xmlns:a16="http://schemas.microsoft.com/office/drawing/2014/main" id="{941CF8BC-BD99-4E99-8E4B-AA18A9F679F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178447" y="5432761"/>
            <a:ext cx="685800" cy="6858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0EFF2-8126-464B-AC71-11620277F952}"/>
              </a:ext>
            </a:extLst>
          </p:cNvPr>
          <p:cNvSpPr txBox="1">
            <a:spLocks/>
          </p:cNvSpPr>
          <p:nvPr/>
        </p:nvSpPr>
        <p:spPr>
          <a:xfrm rot="10800000" flipV="1">
            <a:off x="3927746" y="1769205"/>
            <a:ext cx="1428919" cy="4738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SGLI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4DF287F-0404-4C46-893F-6045B3D3C63E}"/>
              </a:ext>
            </a:extLst>
          </p:cNvPr>
          <p:cNvSpPr txBox="1">
            <a:spLocks/>
          </p:cNvSpPr>
          <p:nvPr/>
        </p:nvSpPr>
        <p:spPr>
          <a:xfrm rot="10800000" flipV="1">
            <a:off x="3927746" y="2929390"/>
            <a:ext cx="3532384" cy="473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Private Life Insurance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88791B7-F201-4555-8027-7BC33D498148}"/>
              </a:ext>
            </a:extLst>
          </p:cNvPr>
          <p:cNvSpPr txBox="1">
            <a:spLocks/>
          </p:cNvSpPr>
          <p:nvPr/>
        </p:nvSpPr>
        <p:spPr>
          <a:xfrm rot="10800000" flipV="1">
            <a:off x="3990799" y="4174904"/>
            <a:ext cx="3469331" cy="473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DD 93 and TSP-3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13CA2A4-75F9-4377-B272-A38BAD2D93AD}"/>
              </a:ext>
            </a:extLst>
          </p:cNvPr>
          <p:cNvSpPr txBox="1">
            <a:spLocks/>
          </p:cNvSpPr>
          <p:nvPr/>
        </p:nvSpPr>
        <p:spPr>
          <a:xfrm rot="10800000" flipV="1">
            <a:off x="3990798" y="5538725"/>
            <a:ext cx="4361962" cy="473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Retirement and Investments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D41A903-4D1B-4A80-B006-1F7C2970A8B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646" y="166324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44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CC2526-EBAB-3D41-AB8C-DD1A2A4854AB}"/>
              </a:ext>
            </a:extLst>
          </p:cNvPr>
          <p:cNvSpPr txBox="1">
            <a:spLocks/>
          </p:cNvSpPr>
          <p:nvPr/>
        </p:nvSpPr>
        <p:spPr>
          <a:xfrm>
            <a:off x="3145565" y="129943"/>
            <a:ext cx="85198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23362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Life Insurance Needs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18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38AC1A4-195D-496B-80A2-59851BD36452}"/>
              </a:ext>
            </a:extLst>
          </p:cNvPr>
          <p:cNvSpPr/>
          <p:nvPr/>
        </p:nvSpPr>
        <p:spPr>
          <a:xfrm>
            <a:off x="-38100" y="-38100"/>
            <a:ext cx="2628900" cy="3327400"/>
          </a:xfrm>
          <a:custGeom>
            <a:avLst/>
            <a:gdLst>
              <a:gd name="connsiteX0" fmla="*/ 0 w 2628900"/>
              <a:gd name="connsiteY0" fmla="*/ 12700 h 3327400"/>
              <a:gd name="connsiteX1" fmla="*/ 2628900 w 2628900"/>
              <a:gd name="connsiteY1" fmla="*/ 0 h 3327400"/>
              <a:gd name="connsiteX2" fmla="*/ 2616200 w 2628900"/>
              <a:gd name="connsiteY2" fmla="*/ 3327400 h 3327400"/>
              <a:gd name="connsiteX3" fmla="*/ 12700 w 2628900"/>
              <a:gd name="connsiteY3" fmla="*/ 698500 h 3327400"/>
              <a:gd name="connsiteX4" fmla="*/ 0 w 2628900"/>
              <a:gd name="connsiteY4" fmla="*/ 12700 h 332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900" h="3327400">
                <a:moveTo>
                  <a:pt x="0" y="12700"/>
                </a:moveTo>
                <a:lnTo>
                  <a:pt x="2628900" y="0"/>
                </a:lnTo>
                <a:cubicBezTo>
                  <a:pt x="2624667" y="1109133"/>
                  <a:pt x="2620433" y="2218267"/>
                  <a:pt x="2616200" y="3327400"/>
                </a:cubicBezTo>
                <a:lnTo>
                  <a:pt x="12700" y="698500"/>
                </a:lnTo>
                <a:lnTo>
                  <a:pt x="0" y="1270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7222CB2-BEAF-466C-95E0-5E50667B86E9}"/>
              </a:ext>
            </a:extLst>
          </p:cNvPr>
          <p:cNvSpPr txBox="1">
            <a:spLocks/>
          </p:cNvSpPr>
          <p:nvPr/>
        </p:nvSpPr>
        <p:spPr>
          <a:xfrm>
            <a:off x="3145565" y="2019432"/>
            <a:ext cx="6069609" cy="2372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21372B"/>
                </a:solidFill>
              </a:rPr>
              <a:t>L</a:t>
            </a:r>
            <a:r>
              <a:rPr lang="en-US" dirty="0">
                <a:solidFill>
                  <a:srgbClr val="21372B"/>
                </a:solidFill>
              </a:rPr>
              <a:t>iabilities </a:t>
            </a:r>
            <a:r>
              <a:rPr lang="en-US" sz="2000" dirty="0">
                <a:solidFill>
                  <a:srgbClr val="21372B"/>
                </a:solidFill>
              </a:rPr>
              <a:t>(debts and obligations)</a:t>
            </a:r>
          </a:p>
          <a:p>
            <a:r>
              <a:rPr lang="en-US" sz="3200" dirty="0">
                <a:solidFill>
                  <a:srgbClr val="21372B"/>
                </a:solidFill>
              </a:rPr>
              <a:t>I</a:t>
            </a:r>
            <a:r>
              <a:rPr lang="en-US" dirty="0">
                <a:solidFill>
                  <a:srgbClr val="21372B"/>
                </a:solidFill>
              </a:rPr>
              <a:t>ncome </a:t>
            </a:r>
            <a:r>
              <a:rPr lang="en-US" sz="2000" dirty="0">
                <a:solidFill>
                  <a:srgbClr val="21372B"/>
                </a:solidFill>
              </a:rPr>
              <a:t>(amount X number of years needed)</a:t>
            </a:r>
            <a:endParaRPr lang="en-US" dirty="0">
              <a:solidFill>
                <a:srgbClr val="21372B"/>
              </a:solidFill>
            </a:endParaRPr>
          </a:p>
          <a:p>
            <a:r>
              <a:rPr lang="en-US" sz="3200" dirty="0">
                <a:solidFill>
                  <a:srgbClr val="21372B"/>
                </a:solidFill>
              </a:rPr>
              <a:t>F</a:t>
            </a:r>
            <a:r>
              <a:rPr lang="en-US" dirty="0">
                <a:solidFill>
                  <a:srgbClr val="21372B"/>
                </a:solidFill>
              </a:rPr>
              <a:t>inal expenses</a:t>
            </a:r>
          </a:p>
          <a:p>
            <a:r>
              <a:rPr lang="en-US" sz="3200" dirty="0">
                <a:solidFill>
                  <a:srgbClr val="21372B"/>
                </a:solidFill>
              </a:rPr>
              <a:t>E</a:t>
            </a:r>
            <a:r>
              <a:rPr lang="en-US" dirty="0">
                <a:solidFill>
                  <a:srgbClr val="21372B"/>
                </a:solidFill>
              </a:rPr>
              <a:t>ducation and other goals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98EC75-4832-473C-8CE8-DEC377612969}"/>
              </a:ext>
            </a:extLst>
          </p:cNvPr>
          <p:cNvSpPr txBox="1"/>
          <p:nvPr/>
        </p:nvSpPr>
        <p:spPr>
          <a:xfrm>
            <a:off x="4654986" y="4441568"/>
            <a:ext cx="4772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Subtract current coverage and assets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E2938A-101E-44C4-84B0-EF767638C89B}"/>
              </a:ext>
            </a:extLst>
          </p:cNvPr>
          <p:cNvSpPr txBox="1"/>
          <p:nvPr/>
        </p:nvSpPr>
        <p:spPr>
          <a:xfrm>
            <a:off x="6855874" y="5239554"/>
            <a:ext cx="2497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Your Total Need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3D4B2DD-B331-4049-8661-1237A2E36B48}"/>
              </a:ext>
            </a:extLst>
          </p:cNvPr>
          <p:cNvGrpSpPr/>
          <p:nvPr/>
        </p:nvGrpSpPr>
        <p:grpSpPr>
          <a:xfrm>
            <a:off x="9639717" y="2473796"/>
            <a:ext cx="1828800" cy="3274177"/>
            <a:chOff x="9786257" y="2939143"/>
            <a:chExt cx="1828800" cy="327417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6C32658-2EBA-425E-A556-6EF91EFCF906}"/>
                </a:ext>
              </a:extLst>
            </p:cNvPr>
            <p:cNvCxnSpPr/>
            <p:nvPr/>
          </p:nvCxnSpPr>
          <p:spPr>
            <a:xfrm>
              <a:off x="9786257" y="2939143"/>
              <a:ext cx="1828800" cy="0"/>
            </a:xfrm>
            <a:prstGeom prst="line">
              <a:avLst/>
            </a:prstGeom>
            <a:ln w="38100">
              <a:solidFill>
                <a:srgbClr val="2137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EE49720-B98B-4D4A-AC01-53115E6C04DE}"/>
                </a:ext>
              </a:extLst>
            </p:cNvPr>
            <p:cNvCxnSpPr/>
            <p:nvPr/>
          </p:nvCxnSpPr>
          <p:spPr>
            <a:xfrm>
              <a:off x="9786257" y="3526972"/>
              <a:ext cx="1828800" cy="0"/>
            </a:xfrm>
            <a:prstGeom prst="line">
              <a:avLst/>
            </a:prstGeom>
            <a:ln w="38100">
              <a:solidFill>
                <a:srgbClr val="2137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2587449-CBFF-476F-AE57-777C215A80AD}"/>
                </a:ext>
              </a:extLst>
            </p:cNvPr>
            <p:cNvCxnSpPr/>
            <p:nvPr/>
          </p:nvCxnSpPr>
          <p:spPr>
            <a:xfrm>
              <a:off x="9786257" y="5144832"/>
              <a:ext cx="1828800" cy="0"/>
            </a:xfrm>
            <a:prstGeom prst="line">
              <a:avLst/>
            </a:prstGeom>
            <a:ln w="38100">
              <a:solidFill>
                <a:srgbClr val="2137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CF88C1D-5451-4F2C-BC05-5BEAB26F9ABC}"/>
                </a:ext>
              </a:extLst>
            </p:cNvPr>
            <p:cNvCxnSpPr/>
            <p:nvPr/>
          </p:nvCxnSpPr>
          <p:spPr>
            <a:xfrm>
              <a:off x="9786257" y="4071258"/>
              <a:ext cx="1828800" cy="0"/>
            </a:xfrm>
            <a:prstGeom prst="line">
              <a:avLst/>
            </a:prstGeom>
            <a:ln w="38100">
              <a:solidFill>
                <a:srgbClr val="2137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EC0111A-824C-4A64-B66C-DD151BBE45A7}"/>
                </a:ext>
              </a:extLst>
            </p:cNvPr>
            <p:cNvCxnSpPr/>
            <p:nvPr/>
          </p:nvCxnSpPr>
          <p:spPr>
            <a:xfrm>
              <a:off x="9786257" y="4593771"/>
              <a:ext cx="1828800" cy="0"/>
            </a:xfrm>
            <a:prstGeom prst="line">
              <a:avLst/>
            </a:prstGeom>
            <a:ln w="38100">
              <a:solidFill>
                <a:srgbClr val="2137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3B13493-72AA-4977-B7A1-2F9C02F9AFC5}"/>
                </a:ext>
              </a:extLst>
            </p:cNvPr>
            <p:cNvSpPr/>
            <p:nvPr/>
          </p:nvSpPr>
          <p:spPr>
            <a:xfrm>
              <a:off x="9786257" y="5658149"/>
              <a:ext cx="1828800" cy="555171"/>
            </a:xfrm>
            <a:prstGeom prst="rect">
              <a:avLst/>
            </a:prstGeom>
            <a:noFill/>
            <a:ln w="38100">
              <a:solidFill>
                <a:srgbClr val="213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DF701AF-051C-4176-9C3E-2D1576C26530}"/>
                </a:ext>
              </a:extLst>
            </p:cNvPr>
            <p:cNvSpPr txBox="1"/>
            <p:nvPr/>
          </p:nvSpPr>
          <p:spPr>
            <a:xfrm>
              <a:off x="9786257" y="3073030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+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DC40B3-3F18-45F5-8A0F-9B660A3C6950}"/>
                </a:ext>
              </a:extLst>
            </p:cNvPr>
            <p:cNvSpPr txBox="1"/>
            <p:nvPr/>
          </p:nvSpPr>
          <p:spPr>
            <a:xfrm>
              <a:off x="9786257" y="3606525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+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714DA66-0E29-45CD-8D08-F41BEB2F9D4F}"/>
                </a:ext>
              </a:extLst>
            </p:cNvPr>
            <p:cNvSpPr txBox="1"/>
            <p:nvPr/>
          </p:nvSpPr>
          <p:spPr>
            <a:xfrm>
              <a:off x="9786257" y="4139830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+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C69A317-8FAE-41D4-82B7-87D01A09140B}"/>
                </a:ext>
              </a:extLst>
            </p:cNvPr>
            <p:cNvSpPr txBox="1"/>
            <p:nvPr/>
          </p:nvSpPr>
          <p:spPr>
            <a:xfrm>
              <a:off x="9786257" y="4712253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1206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F26C47-8377-4597-9CB2-86E41FA883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19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B6B20D-DA54-45A4-B6A0-B5816D2E7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117" y="118363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Survivor Benefits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7E1EAD-D6BF-4F36-B1FD-4BF7FFB46E6F}"/>
              </a:ext>
            </a:extLst>
          </p:cNvPr>
          <p:cNvSpPr txBox="1"/>
          <p:nvPr/>
        </p:nvSpPr>
        <p:spPr>
          <a:xfrm>
            <a:off x="5327614" y="3981904"/>
            <a:ext cx="1943708" cy="1200329"/>
          </a:xfrm>
          <a:prstGeom prst="rect">
            <a:avLst/>
          </a:prstGeom>
          <a:solidFill>
            <a:srgbClr val="EDE7D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DE7D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Certificate of Adoption</a:t>
            </a:r>
          </a:p>
          <a:p>
            <a:pPr algn="ctr"/>
            <a:endParaRPr lang="en-US" sz="2400" b="1" dirty="0">
              <a:solidFill>
                <a:srgbClr val="EDE7D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E08123-C03B-4C88-9D14-68940B9A1E7A}"/>
              </a:ext>
            </a:extLst>
          </p:cNvPr>
          <p:cNvSpPr txBox="1"/>
          <p:nvPr/>
        </p:nvSpPr>
        <p:spPr>
          <a:xfrm>
            <a:off x="9649568" y="4048342"/>
            <a:ext cx="2057400" cy="1569660"/>
          </a:xfrm>
          <a:prstGeom prst="rect">
            <a:avLst/>
          </a:prstGeom>
          <a:solidFill>
            <a:srgbClr val="EDE7D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DE7D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Consular Report of Birth Abroad</a:t>
            </a:r>
          </a:p>
          <a:p>
            <a:pPr algn="ctr"/>
            <a:endParaRPr lang="en-US" sz="2400" b="1" dirty="0">
              <a:solidFill>
                <a:srgbClr val="EDE7DC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A6994CD-EFF6-482D-9BCD-9261DBABA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51117" y="1675767"/>
            <a:ext cx="9056273" cy="42186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Servicemembers’ Group Life Insurance (SGLI)</a:t>
            </a:r>
          </a:p>
          <a:p>
            <a:r>
              <a:rPr lang="en-US" dirty="0"/>
              <a:t>Casualty Assistance Office</a:t>
            </a:r>
          </a:p>
          <a:p>
            <a:r>
              <a:rPr lang="en-US" dirty="0"/>
              <a:t>Dependency and Indemnification Compensation (DIC)</a:t>
            </a:r>
          </a:p>
          <a:p>
            <a:r>
              <a:rPr lang="en-US" dirty="0"/>
              <a:t>Education Benefits</a:t>
            </a:r>
          </a:p>
          <a:p>
            <a:r>
              <a:rPr lang="en-US" dirty="0"/>
              <a:t>Heroes Earning Assistance and Relief Tax (HEART) Act</a:t>
            </a:r>
          </a:p>
          <a:p>
            <a:r>
              <a:rPr lang="en-US" dirty="0"/>
              <a:t>VA Burial at any National Cemetery</a:t>
            </a:r>
          </a:p>
          <a:p>
            <a:r>
              <a:rPr lang="en-US" dirty="0"/>
              <a:t>Survivor Benefit Plan (SBP)</a:t>
            </a:r>
          </a:p>
          <a:p>
            <a:r>
              <a:rPr lang="en-US" dirty="0"/>
              <a:t>Survivor Outreach Services (SOS)</a:t>
            </a:r>
          </a:p>
          <a:p>
            <a:r>
              <a:rPr lang="en-US" dirty="0"/>
              <a:t>Death Gratuity </a:t>
            </a:r>
          </a:p>
          <a:p>
            <a:r>
              <a:rPr lang="en-US" dirty="0"/>
              <a:t>Social Security Survivors Benefits</a:t>
            </a:r>
          </a:p>
          <a:p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BBFBB1F-F9DC-40C1-A71B-1AFA7604804B}"/>
              </a:ext>
            </a:extLst>
          </p:cNvPr>
          <p:cNvSpPr/>
          <p:nvPr/>
        </p:nvSpPr>
        <p:spPr>
          <a:xfrm>
            <a:off x="-76200" y="-87086"/>
            <a:ext cx="2726872" cy="3414486"/>
          </a:xfrm>
          <a:custGeom>
            <a:avLst/>
            <a:gdLst>
              <a:gd name="connsiteX0" fmla="*/ 0 w 2628900"/>
              <a:gd name="connsiteY0" fmla="*/ 12700 h 3327400"/>
              <a:gd name="connsiteX1" fmla="*/ 2628900 w 2628900"/>
              <a:gd name="connsiteY1" fmla="*/ 0 h 3327400"/>
              <a:gd name="connsiteX2" fmla="*/ 2616200 w 2628900"/>
              <a:gd name="connsiteY2" fmla="*/ 3327400 h 3327400"/>
              <a:gd name="connsiteX3" fmla="*/ 12700 w 2628900"/>
              <a:gd name="connsiteY3" fmla="*/ 698500 h 3327400"/>
              <a:gd name="connsiteX4" fmla="*/ 0 w 2628900"/>
              <a:gd name="connsiteY4" fmla="*/ 12700 h 332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900" h="3327400">
                <a:moveTo>
                  <a:pt x="0" y="12700"/>
                </a:moveTo>
                <a:lnTo>
                  <a:pt x="2628900" y="0"/>
                </a:lnTo>
                <a:cubicBezTo>
                  <a:pt x="2624667" y="1109133"/>
                  <a:pt x="2620433" y="2218267"/>
                  <a:pt x="2616200" y="3327400"/>
                </a:cubicBezTo>
                <a:lnTo>
                  <a:pt x="12700" y="698500"/>
                </a:lnTo>
                <a:lnTo>
                  <a:pt x="0" y="1270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39EFC8A-2BCE-484C-B6B4-617BB77E9E8F}"/>
              </a:ext>
            </a:extLst>
          </p:cNvPr>
          <p:cNvSpPr/>
          <p:nvPr/>
        </p:nvSpPr>
        <p:spPr>
          <a:xfrm rot="10800000" flipH="1">
            <a:off x="-45720" y="3516086"/>
            <a:ext cx="2701833" cy="3387633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  <a:gd name="connsiteX0" fmla="*/ 53353 w 2652620"/>
              <a:gd name="connsiteY0" fmla="*/ 0 h 3285067"/>
              <a:gd name="connsiteX1" fmla="*/ 2652620 w 2652620"/>
              <a:gd name="connsiteY1" fmla="*/ 0 h 3285067"/>
              <a:gd name="connsiteX2" fmla="*/ 2644153 w 2652620"/>
              <a:gd name="connsiteY2" fmla="*/ 3285067 h 3285067"/>
              <a:gd name="connsiteX3" fmla="*/ 0 w 2652620"/>
              <a:gd name="connsiteY3" fmla="*/ 627216 h 3285067"/>
              <a:gd name="connsiteX4" fmla="*/ 53353 w 2652620"/>
              <a:gd name="connsiteY4" fmla="*/ 0 h 3285067"/>
              <a:gd name="connsiteX0" fmla="*/ 44887 w 2652620"/>
              <a:gd name="connsiteY0" fmla="*/ 0 h 3330008"/>
              <a:gd name="connsiteX1" fmla="*/ 2652620 w 2652620"/>
              <a:gd name="connsiteY1" fmla="*/ 44941 h 3330008"/>
              <a:gd name="connsiteX2" fmla="*/ 2644153 w 2652620"/>
              <a:gd name="connsiteY2" fmla="*/ 3330008 h 3330008"/>
              <a:gd name="connsiteX3" fmla="*/ 0 w 2652620"/>
              <a:gd name="connsiteY3" fmla="*/ 672157 h 3330008"/>
              <a:gd name="connsiteX4" fmla="*/ 44887 w 2652620"/>
              <a:gd name="connsiteY4" fmla="*/ 0 h 333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2620" h="3330008">
                <a:moveTo>
                  <a:pt x="44887" y="0"/>
                </a:moveTo>
                <a:lnTo>
                  <a:pt x="2652620" y="44941"/>
                </a:lnTo>
                <a:cubicBezTo>
                  <a:pt x="2649798" y="1139963"/>
                  <a:pt x="2646975" y="2234986"/>
                  <a:pt x="2644153" y="3330008"/>
                </a:cubicBezTo>
                <a:lnTo>
                  <a:pt x="0" y="672157"/>
                </a:lnTo>
                <a:lnTo>
                  <a:pt x="44887" y="0"/>
                </a:lnTo>
                <a:close/>
              </a:path>
            </a:pathLst>
          </a:cu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33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ECE1CA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879B5-2179-4741-9C0F-E37479E2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265" y="1125473"/>
            <a:ext cx="6418634" cy="1325563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115D025-DE33-46DE-9792-26904F24915B}"/>
              </a:ext>
            </a:extLst>
          </p:cNvPr>
          <p:cNvSpPr/>
          <p:nvPr/>
        </p:nvSpPr>
        <p:spPr>
          <a:xfrm>
            <a:off x="-30145" y="-50242"/>
            <a:ext cx="5938576" cy="3326005"/>
          </a:xfrm>
          <a:custGeom>
            <a:avLst/>
            <a:gdLst>
              <a:gd name="connsiteX0" fmla="*/ 0 w 5938576"/>
              <a:gd name="connsiteY0" fmla="*/ 0 h 3326005"/>
              <a:gd name="connsiteX1" fmla="*/ 5938576 w 5938576"/>
              <a:gd name="connsiteY1" fmla="*/ 10049 h 3326005"/>
              <a:gd name="connsiteX2" fmla="*/ 2622620 w 5938576"/>
              <a:gd name="connsiteY2" fmla="*/ 3326005 h 3326005"/>
              <a:gd name="connsiteX3" fmla="*/ 10048 w 5938576"/>
              <a:gd name="connsiteY3" fmla="*/ 723482 h 3326005"/>
              <a:gd name="connsiteX4" fmla="*/ 0 w 5938576"/>
              <a:gd name="connsiteY4" fmla="*/ 0 h 332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8576" h="3326005">
                <a:moveTo>
                  <a:pt x="0" y="0"/>
                </a:moveTo>
                <a:lnTo>
                  <a:pt x="5938576" y="10049"/>
                </a:lnTo>
                <a:lnTo>
                  <a:pt x="2622620" y="3326005"/>
                </a:lnTo>
                <a:lnTo>
                  <a:pt x="10048" y="72348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Graphic 31" descr="Diploma roll outline">
            <a:extLst>
              <a:ext uri="{FF2B5EF4-FFF2-40B4-BE49-F238E27FC236}">
                <a16:creationId xmlns:a16="http://schemas.microsoft.com/office/drawing/2014/main" id="{A493DD22-789E-4085-AEB2-8AF7EAA932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641210" y="4075147"/>
            <a:ext cx="685800" cy="685800"/>
          </a:xfrm>
          <a:prstGeom prst="rect">
            <a:avLst/>
          </a:prstGeom>
        </p:spPr>
      </p:pic>
      <p:pic>
        <p:nvPicPr>
          <p:cNvPr id="33" name="Graphic 32" descr="Money outline">
            <a:extLst>
              <a:ext uri="{FF2B5EF4-FFF2-40B4-BE49-F238E27FC236}">
                <a16:creationId xmlns:a16="http://schemas.microsoft.com/office/drawing/2014/main" id="{F5512C17-4292-4769-ADDD-E237A72F368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523182" y="4077888"/>
            <a:ext cx="685800" cy="685800"/>
          </a:xfrm>
          <a:prstGeom prst="rect">
            <a:avLst/>
          </a:prstGeom>
        </p:spPr>
      </p:pic>
      <p:pic>
        <p:nvPicPr>
          <p:cNvPr id="34" name="Graphic 33" descr="Contract outline">
            <a:extLst>
              <a:ext uri="{FF2B5EF4-FFF2-40B4-BE49-F238E27FC236}">
                <a16:creationId xmlns:a16="http://schemas.microsoft.com/office/drawing/2014/main" id="{0C84F52A-9F41-46F2-BF4C-10A5DC601A1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523182" y="3253375"/>
            <a:ext cx="685800" cy="6858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37A9B1C-DDD6-4A99-8EEA-F2F481B3934E}"/>
              </a:ext>
            </a:extLst>
          </p:cNvPr>
          <p:cNvSpPr txBox="1"/>
          <p:nvPr/>
        </p:nvSpPr>
        <p:spPr>
          <a:xfrm>
            <a:off x="4391254" y="3356041"/>
            <a:ext cx="21945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Documents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8E6C95-AB4D-4744-BBB0-32AD928786ED}"/>
              </a:ext>
            </a:extLst>
          </p:cNvPr>
          <p:cNvSpPr txBox="1"/>
          <p:nvPr/>
        </p:nvSpPr>
        <p:spPr>
          <a:xfrm>
            <a:off x="4391254" y="4174567"/>
            <a:ext cx="29260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Financial Planning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D0ED60-8F26-4AE3-A567-98661933F105}"/>
              </a:ext>
            </a:extLst>
          </p:cNvPr>
          <p:cNvSpPr txBox="1"/>
          <p:nvPr/>
        </p:nvSpPr>
        <p:spPr>
          <a:xfrm>
            <a:off x="8509282" y="4118945"/>
            <a:ext cx="3108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Paying for College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2C9254-0A16-4A40-AF0A-B5D9895F119E}"/>
              </a:ext>
            </a:extLst>
          </p:cNvPr>
          <p:cNvSpPr txBox="1"/>
          <p:nvPr/>
        </p:nvSpPr>
        <p:spPr>
          <a:xfrm>
            <a:off x="4391254" y="4993093"/>
            <a:ext cx="1999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Insurance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5365A2-3631-430A-973B-321ED865F2EB}"/>
              </a:ext>
            </a:extLst>
          </p:cNvPr>
          <p:cNvSpPr txBox="1"/>
          <p:nvPr/>
        </p:nvSpPr>
        <p:spPr>
          <a:xfrm>
            <a:off x="8509282" y="3300419"/>
            <a:ext cx="33832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Military Retirement</a:t>
            </a:r>
          </a:p>
        </p:txBody>
      </p:sp>
      <p:pic>
        <p:nvPicPr>
          <p:cNvPr id="40" name="Graphic 39" descr="Umbrella outline">
            <a:extLst>
              <a:ext uri="{FF2B5EF4-FFF2-40B4-BE49-F238E27FC236}">
                <a16:creationId xmlns:a16="http://schemas.microsoft.com/office/drawing/2014/main" id="{D8EDEC51-06CF-4AC5-B5EE-A80E1033D80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23182" y="4896414"/>
            <a:ext cx="685800" cy="6858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9A3952D-58AC-49EE-80EF-F30F246812D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059" y="3203740"/>
            <a:ext cx="685800" cy="685800"/>
          </a:xfrm>
          <a:prstGeom prst="rect">
            <a:avLst/>
          </a:prstGeom>
        </p:spPr>
      </p:pic>
      <p:pic>
        <p:nvPicPr>
          <p:cNvPr id="15" name="Graphic 14" descr="Cycle with people outline">
            <a:extLst>
              <a:ext uri="{FF2B5EF4-FFF2-40B4-BE49-F238E27FC236}">
                <a16:creationId xmlns:a16="http://schemas.microsoft.com/office/drawing/2014/main" id="{F60DCFAF-D46A-4205-897D-6000DC31BA6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7641210" y="4895584"/>
            <a:ext cx="685800" cy="685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D0BDB3-DD5C-41F3-9F79-5EE5F169E459}"/>
              </a:ext>
            </a:extLst>
          </p:cNvPr>
          <p:cNvSpPr txBox="1"/>
          <p:nvPr/>
        </p:nvSpPr>
        <p:spPr>
          <a:xfrm>
            <a:off x="8509282" y="4993093"/>
            <a:ext cx="26517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2203100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CF01DE-1261-4038-A74B-3DBD7BCD1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Military Retirement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2BBEF1-F7E7-41FE-8D46-8E03C00225C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20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3E4EBC6-9CC8-4730-BB5B-8E2D925FB94E}"/>
              </a:ext>
            </a:extLst>
          </p:cNvPr>
          <p:cNvSpPr txBox="1">
            <a:spLocks/>
          </p:cNvSpPr>
          <p:nvPr/>
        </p:nvSpPr>
        <p:spPr>
          <a:xfrm>
            <a:off x="5659581" y="2993388"/>
            <a:ext cx="5120640" cy="504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Start Planning and Saving Now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6F35846-37C1-48A2-8180-04B462BA0A8D}"/>
              </a:ext>
            </a:extLst>
          </p:cNvPr>
          <p:cNvSpPr txBox="1">
            <a:spLocks/>
          </p:cNvSpPr>
          <p:nvPr/>
        </p:nvSpPr>
        <p:spPr>
          <a:xfrm>
            <a:off x="5659581" y="3946867"/>
            <a:ext cx="4023360" cy="504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Earn Compound Interest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2D7E4F7-9ADE-4DEF-BC95-85C00D374991}"/>
              </a:ext>
            </a:extLst>
          </p:cNvPr>
          <p:cNvSpPr txBox="1">
            <a:spLocks/>
          </p:cNvSpPr>
          <p:nvPr/>
        </p:nvSpPr>
        <p:spPr>
          <a:xfrm>
            <a:off x="5659581" y="4894351"/>
            <a:ext cx="4846320" cy="548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Potential for Long-Term Growth</a:t>
            </a:r>
          </a:p>
        </p:txBody>
      </p:sp>
      <p:pic>
        <p:nvPicPr>
          <p:cNvPr id="12" name="Graphic 11" descr="Piggy Bank outline">
            <a:extLst>
              <a:ext uri="{FF2B5EF4-FFF2-40B4-BE49-F238E27FC236}">
                <a16:creationId xmlns:a16="http://schemas.microsoft.com/office/drawing/2014/main" id="{603E8849-9C62-4A53-86F1-F81BA7D3EE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00017" y="2954237"/>
            <a:ext cx="457200" cy="457200"/>
          </a:xfrm>
          <a:prstGeom prst="rect">
            <a:avLst/>
          </a:prstGeom>
        </p:spPr>
      </p:pic>
      <p:pic>
        <p:nvPicPr>
          <p:cNvPr id="13" name="Graphic 12" descr="Coins outline">
            <a:extLst>
              <a:ext uri="{FF2B5EF4-FFF2-40B4-BE49-F238E27FC236}">
                <a16:creationId xmlns:a16="http://schemas.microsoft.com/office/drawing/2014/main" id="{C1C628D0-492D-40B1-8B6C-A80A9EC322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000017" y="3946867"/>
            <a:ext cx="457200" cy="457200"/>
          </a:xfrm>
          <a:prstGeom prst="rect">
            <a:avLst/>
          </a:prstGeom>
        </p:spPr>
      </p:pic>
      <p:pic>
        <p:nvPicPr>
          <p:cNvPr id="14" name="Graphic 13" descr="Linear Graph outline">
            <a:extLst>
              <a:ext uri="{FF2B5EF4-FFF2-40B4-BE49-F238E27FC236}">
                <a16:creationId xmlns:a16="http://schemas.microsoft.com/office/drawing/2014/main" id="{11B37BE4-DB3E-4CE8-B209-7956CE9670B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000017" y="4894351"/>
            <a:ext cx="457200" cy="45720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37DEC1C-1A4F-4B5B-A3EC-92BE88AB006B}"/>
              </a:ext>
            </a:extLst>
          </p:cNvPr>
          <p:cNvSpPr/>
          <p:nvPr/>
        </p:nvSpPr>
        <p:spPr>
          <a:xfrm>
            <a:off x="-36285" y="-25844"/>
            <a:ext cx="5983816" cy="3291417"/>
          </a:xfrm>
          <a:custGeom>
            <a:avLst/>
            <a:gdLst>
              <a:gd name="connsiteX0" fmla="*/ 9525 w 5934075"/>
              <a:gd name="connsiteY0" fmla="*/ 0 h 3305175"/>
              <a:gd name="connsiteX1" fmla="*/ 5934075 w 5934075"/>
              <a:gd name="connsiteY1" fmla="*/ 0 h 3305175"/>
              <a:gd name="connsiteX2" fmla="*/ 2628900 w 5934075"/>
              <a:gd name="connsiteY2" fmla="*/ 3305175 h 3305175"/>
              <a:gd name="connsiteX3" fmla="*/ 0 w 5934075"/>
              <a:gd name="connsiteY3" fmla="*/ 666750 h 3305175"/>
              <a:gd name="connsiteX4" fmla="*/ 9525 w 5934075"/>
              <a:gd name="connsiteY4" fmla="*/ 0 h 3305175"/>
              <a:gd name="connsiteX0" fmla="*/ 0 w 5949950"/>
              <a:gd name="connsiteY0" fmla="*/ 0 h 3339537"/>
              <a:gd name="connsiteX1" fmla="*/ 5949950 w 5949950"/>
              <a:gd name="connsiteY1" fmla="*/ 34362 h 3339537"/>
              <a:gd name="connsiteX2" fmla="*/ 2644775 w 5949950"/>
              <a:gd name="connsiteY2" fmla="*/ 3339537 h 3339537"/>
              <a:gd name="connsiteX3" fmla="*/ 15875 w 5949950"/>
              <a:gd name="connsiteY3" fmla="*/ 701112 h 3339537"/>
              <a:gd name="connsiteX4" fmla="*/ 0 w 5949950"/>
              <a:gd name="connsiteY4" fmla="*/ 0 h 3339537"/>
              <a:gd name="connsiteX0" fmla="*/ 0 w 5983816"/>
              <a:gd name="connsiteY0" fmla="*/ 0 h 3339537"/>
              <a:gd name="connsiteX1" fmla="*/ 5983816 w 5983816"/>
              <a:gd name="connsiteY1" fmla="*/ 17181 h 3339537"/>
              <a:gd name="connsiteX2" fmla="*/ 2644775 w 5983816"/>
              <a:gd name="connsiteY2" fmla="*/ 3339537 h 3339537"/>
              <a:gd name="connsiteX3" fmla="*/ 15875 w 5983816"/>
              <a:gd name="connsiteY3" fmla="*/ 701112 h 3339537"/>
              <a:gd name="connsiteX4" fmla="*/ 0 w 5983816"/>
              <a:gd name="connsiteY4" fmla="*/ 0 h 3339537"/>
              <a:gd name="connsiteX0" fmla="*/ 0 w 5983816"/>
              <a:gd name="connsiteY0" fmla="*/ 0 h 3339537"/>
              <a:gd name="connsiteX1" fmla="*/ 5983816 w 5983816"/>
              <a:gd name="connsiteY1" fmla="*/ 17181 h 3339537"/>
              <a:gd name="connsiteX2" fmla="*/ 2644775 w 5983816"/>
              <a:gd name="connsiteY2" fmla="*/ 3339537 h 3339537"/>
              <a:gd name="connsiteX3" fmla="*/ 15875 w 5983816"/>
              <a:gd name="connsiteY3" fmla="*/ 701112 h 3339537"/>
              <a:gd name="connsiteX4" fmla="*/ 0 w 5983816"/>
              <a:gd name="connsiteY4" fmla="*/ 0 h 333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816" h="3339537">
                <a:moveTo>
                  <a:pt x="0" y="0"/>
                </a:moveTo>
                <a:lnTo>
                  <a:pt x="5983816" y="17181"/>
                </a:lnTo>
                <a:lnTo>
                  <a:pt x="2644775" y="3339537"/>
                </a:lnTo>
                <a:lnTo>
                  <a:pt x="15875" y="70111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3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2BC26-C1DA-3545-9AEC-BD4132C3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141" y="111694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Which Plan Do You Have?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21</a:t>
            </a:fld>
            <a:endParaRPr lang="es-MX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FDA51E-60A4-4FA9-AE3E-E12556AC5961}"/>
              </a:ext>
            </a:extLst>
          </p:cNvPr>
          <p:cNvSpPr/>
          <p:nvPr/>
        </p:nvSpPr>
        <p:spPr>
          <a:xfrm>
            <a:off x="7671422" y="1874329"/>
            <a:ext cx="4343400" cy="4000500"/>
          </a:xfrm>
          <a:prstGeom prst="rect">
            <a:avLst/>
          </a:prstGeom>
          <a:noFill/>
          <a:ln w="76200">
            <a:solidFill>
              <a:srgbClr val="2137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0B108C-21A3-4BC3-B960-68E9EF6423D0}"/>
              </a:ext>
            </a:extLst>
          </p:cNvPr>
          <p:cNvSpPr/>
          <p:nvPr/>
        </p:nvSpPr>
        <p:spPr>
          <a:xfrm>
            <a:off x="3159733" y="1874328"/>
            <a:ext cx="4343400" cy="4000500"/>
          </a:xfrm>
          <a:prstGeom prst="rect">
            <a:avLst/>
          </a:prstGeom>
          <a:noFill/>
          <a:ln w="76200">
            <a:solidFill>
              <a:srgbClr val="2137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8016AA6-5FBC-470C-B999-B30F5B0B8827}"/>
              </a:ext>
            </a:extLst>
          </p:cNvPr>
          <p:cNvSpPr txBox="1">
            <a:spLocks/>
          </p:cNvSpPr>
          <p:nvPr/>
        </p:nvSpPr>
        <p:spPr>
          <a:xfrm>
            <a:off x="3145141" y="2176777"/>
            <a:ext cx="4343400" cy="95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21372B"/>
                </a:solidFill>
              </a:rPr>
              <a:t>Legacy “High-Three” Retirement System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A4E6D28-3189-4FD9-83DD-44ABB0B738D2}"/>
              </a:ext>
            </a:extLst>
          </p:cNvPr>
          <p:cNvSpPr txBox="1">
            <a:spLocks/>
          </p:cNvSpPr>
          <p:nvPr/>
        </p:nvSpPr>
        <p:spPr>
          <a:xfrm>
            <a:off x="7672692" y="2143164"/>
            <a:ext cx="4343400" cy="792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21372B"/>
                </a:solidFill>
              </a:rPr>
              <a:t>Blended                   Retirement System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DFC3F02-929F-4DE9-9FCF-DB73A7C6B279}"/>
              </a:ext>
            </a:extLst>
          </p:cNvPr>
          <p:cNvSpPr txBox="1">
            <a:spLocks/>
          </p:cNvSpPr>
          <p:nvPr/>
        </p:nvSpPr>
        <p:spPr>
          <a:xfrm>
            <a:off x="3267683" y="3265371"/>
            <a:ext cx="4127499" cy="1155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rgbClr val="21372B"/>
                </a:solidFill>
              </a:rPr>
              <a:t>Thrift Savings Plan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rgbClr val="21372B"/>
                </a:solidFill>
              </a:rPr>
              <a:t>Member Contributions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rgbClr val="21372B"/>
                </a:solidFill>
              </a:rPr>
              <a:t>Pension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56668A9-E155-4A03-89EA-EF6851D4052C}"/>
              </a:ext>
            </a:extLst>
          </p:cNvPr>
          <p:cNvSpPr txBox="1">
            <a:spLocks/>
          </p:cNvSpPr>
          <p:nvPr/>
        </p:nvSpPr>
        <p:spPr>
          <a:xfrm>
            <a:off x="7806042" y="3265371"/>
            <a:ext cx="4058920" cy="2400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rgbClr val="21372B"/>
                </a:solidFill>
              </a:rPr>
              <a:t>Thrift Savings Plan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rgbClr val="21372B"/>
                </a:solidFill>
              </a:rPr>
              <a:t>Member Contributions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rgbClr val="21372B"/>
                </a:solidFill>
              </a:rPr>
              <a:t>Automatic (1%) Contributions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rgbClr val="21372B"/>
                </a:solidFill>
              </a:rPr>
              <a:t>Service Matching Contributions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rgbClr val="21372B"/>
                </a:solidFill>
              </a:rPr>
              <a:t>Continuation Pay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rgbClr val="21372B"/>
                </a:solidFill>
              </a:rPr>
              <a:t>Retirement Lump Sum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rgbClr val="21372B"/>
                </a:solidFill>
              </a:rPr>
              <a:t>Pension</a:t>
            </a:r>
          </a:p>
        </p:txBody>
      </p:sp>
    </p:spTree>
    <p:extLst>
      <p:ext uri="{BB962C8B-B14F-4D97-AF65-F5344CB8AC3E}">
        <p14:creationId xmlns:p14="http://schemas.microsoft.com/office/powerpoint/2010/main" val="1679728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AC2FAD-13D0-B442-BD8F-875EA2ACBB25}"/>
              </a:ext>
            </a:extLst>
          </p:cNvPr>
          <p:cNvSpPr txBox="1">
            <a:spLocks/>
          </p:cNvSpPr>
          <p:nvPr/>
        </p:nvSpPr>
        <p:spPr>
          <a:xfrm>
            <a:off x="5000016" y="2648817"/>
            <a:ext cx="63537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ECE1C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Paying for College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380DA6-2484-4B4F-A0FF-1CE35C3DF48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22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Graphic 4" descr="Diploma roll outline">
            <a:extLst>
              <a:ext uri="{FF2B5EF4-FFF2-40B4-BE49-F238E27FC236}">
                <a16:creationId xmlns:a16="http://schemas.microsoft.com/office/drawing/2014/main" id="{0F14FCF0-7E1C-4F11-B596-AC4EEF9B0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28416" y="2653579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27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6731EE-3CDA-4F00-A00D-47AD2C3FC97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23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56E2C1-D6FE-4B70-9A79-C8A68A551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91" y="124571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Education Benefits and Savings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62E52-F517-46E6-885E-B92C98D447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51491" y="2910626"/>
            <a:ext cx="2480908" cy="60508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/>
              <a:t>Post-9/11 GI Bill Benefits Transfer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200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7B5899D-C551-4DBA-AF2F-9DCF844F1AA9}"/>
              </a:ext>
            </a:extLst>
          </p:cNvPr>
          <p:cNvSpPr txBox="1">
            <a:spLocks/>
          </p:cNvSpPr>
          <p:nvPr/>
        </p:nvSpPr>
        <p:spPr>
          <a:xfrm>
            <a:off x="7368047" y="2910626"/>
            <a:ext cx="2480908" cy="605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/>
              <a:t>College Savings Account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000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287931E-3B89-4300-8560-6C5E683BB46D}"/>
              </a:ext>
            </a:extLst>
          </p:cNvPr>
          <p:cNvSpPr txBox="1">
            <a:spLocks/>
          </p:cNvSpPr>
          <p:nvPr/>
        </p:nvSpPr>
        <p:spPr>
          <a:xfrm>
            <a:off x="3151491" y="5480663"/>
            <a:ext cx="2480908" cy="945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/>
              <a:t>Financial Aid, Scholarships, and Grants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00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D85FC85-13C7-41F2-B999-A1AD98D571A9}"/>
              </a:ext>
            </a:extLst>
          </p:cNvPr>
          <p:cNvSpPr txBox="1">
            <a:spLocks/>
          </p:cNvSpPr>
          <p:nvPr/>
        </p:nvSpPr>
        <p:spPr>
          <a:xfrm>
            <a:off x="7368047" y="5480663"/>
            <a:ext cx="2480908" cy="605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/>
              <a:t>Student Loans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13" name="Graphic 12" descr="Flag outline">
            <a:extLst>
              <a:ext uri="{FF2B5EF4-FFF2-40B4-BE49-F238E27FC236}">
                <a16:creationId xmlns:a16="http://schemas.microsoft.com/office/drawing/2014/main" id="{B961BA07-7079-4D86-92C4-BE1737B3C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06145" y="1450134"/>
            <a:ext cx="1371600" cy="1371600"/>
          </a:xfrm>
          <a:prstGeom prst="rect">
            <a:avLst/>
          </a:prstGeom>
        </p:spPr>
      </p:pic>
      <p:pic>
        <p:nvPicPr>
          <p:cNvPr id="21" name="Graphic 20" descr="Coins outline">
            <a:extLst>
              <a:ext uri="{FF2B5EF4-FFF2-40B4-BE49-F238E27FC236}">
                <a16:creationId xmlns:a16="http://schemas.microsoft.com/office/drawing/2014/main" id="{56CB6B2A-3717-4B0F-9599-4E8B11D58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922701" y="1450134"/>
            <a:ext cx="1371600" cy="1371600"/>
          </a:xfrm>
          <a:prstGeom prst="rect">
            <a:avLst/>
          </a:prstGeom>
        </p:spPr>
      </p:pic>
      <p:pic>
        <p:nvPicPr>
          <p:cNvPr id="23" name="Graphic 22" descr="Graduation cap outline">
            <a:extLst>
              <a:ext uri="{FF2B5EF4-FFF2-40B4-BE49-F238E27FC236}">
                <a16:creationId xmlns:a16="http://schemas.microsoft.com/office/drawing/2014/main" id="{4BBFA9E5-E120-4A90-B6A6-11067BDF28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706145" y="4109063"/>
            <a:ext cx="1371600" cy="1371600"/>
          </a:xfrm>
          <a:prstGeom prst="rect">
            <a:avLst/>
          </a:prstGeom>
        </p:spPr>
      </p:pic>
      <p:pic>
        <p:nvPicPr>
          <p:cNvPr id="25" name="Graphic 24" descr="Loan outline">
            <a:extLst>
              <a:ext uri="{FF2B5EF4-FFF2-40B4-BE49-F238E27FC236}">
                <a16:creationId xmlns:a16="http://schemas.microsoft.com/office/drawing/2014/main" id="{62F5278B-1C5D-45D8-9432-DF7FD094C6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922701" y="4109063"/>
            <a:ext cx="1371600" cy="13716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2B2D750-C725-4806-90C7-E5E8B86C278C}"/>
              </a:ext>
            </a:extLst>
          </p:cNvPr>
          <p:cNvSpPr/>
          <p:nvPr/>
        </p:nvSpPr>
        <p:spPr>
          <a:xfrm>
            <a:off x="-10965" y="-43541"/>
            <a:ext cx="2656115" cy="108015"/>
          </a:xfrm>
          <a:prstGeom prst="rect">
            <a:avLst/>
          </a:prstGeom>
          <a:solidFill>
            <a:srgbClr val="ED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D47C7CF-F006-47BA-8F43-D2C33B38FE3B}"/>
              </a:ext>
            </a:extLst>
          </p:cNvPr>
          <p:cNvSpPr/>
          <p:nvPr/>
        </p:nvSpPr>
        <p:spPr>
          <a:xfrm>
            <a:off x="-10965" y="1"/>
            <a:ext cx="2656115" cy="3306980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7734" h="3285067">
                <a:moveTo>
                  <a:pt x="8467" y="0"/>
                </a:moveTo>
                <a:lnTo>
                  <a:pt x="2607734" y="0"/>
                </a:lnTo>
                <a:cubicBezTo>
                  <a:pt x="2604912" y="1095022"/>
                  <a:pt x="2602089" y="2190045"/>
                  <a:pt x="2599267" y="3285067"/>
                </a:cubicBezTo>
                <a:lnTo>
                  <a:pt x="0" y="660400"/>
                </a:lnTo>
                <a:lnTo>
                  <a:pt x="8467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15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98322213-FBE2-2042-8246-8558284AD0F8}"/>
              </a:ext>
            </a:extLst>
          </p:cNvPr>
          <p:cNvSpPr txBox="1">
            <a:spLocks/>
          </p:cNvSpPr>
          <p:nvPr/>
        </p:nvSpPr>
        <p:spPr>
          <a:xfrm>
            <a:off x="9328835" y="6371789"/>
            <a:ext cx="2493818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A65FBD-AD12-4242-891A-2FE2F0C47305}" type="slidenum">
              <a:rPr lang="es-MX" sz="1200" smtClean="0">
                <a:solidFill>
                  <a:srgbClr val="23362A"/>
                </a:solidFill>
                <a:latin typeface="Helvetica" pitchFamily="2" charset="0"/>
              </a:rPr>
              <a:pPr algn="r"/>
              <a:t>24</a:t>
            </a:fld>
            <a:endParaRPr lang="es-MX" sz="1200">
              <a:solidFill>
                <a:srgbClr val="23362A"/>
              </a:solidFill>
              <a:latin typeface="Helvetica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27F30CE-6631-0742-AAE1-D76637AF1C28}"/>
              </a:ext>
            </a:extLst>
          </p:cNvPr>
          <p:cNvSpPr txBox="1"/>
          <p:nvPr/>
        </p:nvSpPr>
        <p:spPr>
          <a:xfrm>
            <a:off x="3999506" y="9382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3BD9752-1201-C749-B515-1D1ECC854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418" y="2735900"/>
            <a:ext cx="6353783" cy="1325563"/>
          </a:xfrm>
        </p:spPr>
        <p:txBody>
          <a:bodyPr/>
          <a:lstStyle/>
          <a:p>
            <a:r>
              <a:rPr lang="en-US" dirty="0"/>
              <a:t>Summary and Resources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24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 descr="Cycle with people outline">
            <a:extLst>
              <a:ext uri="{FF2B5EF4-FFF2-40B4-BE49-F238E27FC236}">
                <a16:creationId xmlns:a16="http://schemas.microsoft.com/office/drawing/2014/main" id="{31914CD8-ADF7-47DB-882F-F02D8D9D6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187699" y="2712821"/>
            <a:ext cx="1371719" cy="1371719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3F3096E-6D47-422B-A292-94A84A464654}"/>
              </a:ext>
            </a:extLst>
          </p:cNvPr>
          <p:cNvSpPr/>
          <p:nvPr/>
        </p:nvSpPr>
        <p:spPr>
          <a:xfrm>
            <a:off x="-36285" y="-25844"/>
            <a:ext cx="5983816" cy="3291417"/>
          </a:xfrm>
          <a:custGeom>
            <a:avLst/>
            <a:gdLst>
              <a:gd name="connsiteX0" fmla="*/ 9525 w 5934075"/>
              <a:gd name="connsiteY0" fmla="*/ 0 h 3305175"/>
              <a:gd name="connsiteX1" fmla="*/ 5934075 w 5934075"/>
              <a:gd name="connsiteY1" fmla="*/ 0 h 3305175"/>
              <a:gd name="connsiteX2" fmla="*/ 2628900 w 5934075"/>
              <a:gd name="connsiteY2" fmla="*/ 3305175 h 3305175"/>
              <a:gd name="connsiteX3" fmla="*/ 0 w 5934075"/>
              <a:gd name="connsiteY3" fmla="*/ 666750 h 3305175"/>
              <a:gd name="connsiteX4" fmla="*/ 9525 w 5934075"/>
              <a:gd name="connsiteY4" fmla="*/ 0 h 3305175"/>
              <a:gd name="connsiteX0" fmla="*/ 0 w 5949950"/>
              <a:gd name="connsiteY0" fmla="*/ 0 h 3339537"/>
              <a:gd name="connsiteX1" fmla="*/ 5949950 w 5949950"/>
              <a:gd name="connsiteY1" fmla="*/ 34362 h 3339537"/>
              <a:gd name="connsiteX2" fmla="*/ 2644775 w 5949950"/>
              <a:gd name="connsiteY2" fmla="*/ 3339537 h 3339537"/>
              <a:gd name="connsiteX3" fmla="*/ 15875 w 5949950"/>
              <a:gd name="connsiteY3" fmla="*/ 701112 h 3339537"/>
              <a:gd name="connsiteX4" fmla="*/ 0 w 5949950"/>
              <a:gd name="connsiteY4" fmla="*/ 0 h 3339537"/>
              <a:gd name="connsiteX0" fmla="*/ 0 w 5983816"/>
              <a:gd name="connsiteY0" fmla="*/ 0 h 3339537"/>
              <a:gd name="connsiteX1" fmla="*/ 5983816 w 5983816"/>
              <a:gd name="connsiteY1" fmla="*/ 17181 h 3339537"/>
              <a:gd name="connsiteX2" fmla="*/ 2644775 w 5983816"/>
              <a:gd name="connsiteY2" fmla="*/ 3339537 h 3339537"/>
              <a:gd name="connsiteX3" fmla="*/ 15875 w 5983816"/>
              <a:gd name="connsiteY3" fmla="*/ 701112 h 3339537"/>
              <a:gd name="connsiteX4" fmla="*/ 0 w 5983816"/>
              <a:gd name="connsiteY4" fmla="*/ 0 h 3339537"/>
              <a:gd name="connsiteX0" fmla="*/ 0 w 5983816"/>
              <a:gd name="connsiteY0" fmla="*/ 0 h 3339537"/>
              <a:gd name="connsiteX1" fmla="*/ 5983816 w 5983816"/>
              <a:gd name="connsiteY1" fmla="*/ 17181 h 3339537"/>
              <a:gd name="connsiteX2" fmla="*/ 2644775 w 5983816"/>
              <a:gd name="connsiteY2" fmla="*/ 3339537 h 3339537"/>
              <a:gd name="connsiteX3" fmla="*/ 15875 w 5983816"/>
              <a:gd name="connsiteY3" fmla="*/ 701112 h 3339537"/>
              <a:gd name="connsiteX4" fmla="*/ 0 w 5983816"/>
              <a:gd name="connsiteY4" fmla="*/ 0 h 333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816" h="3339537">
                <a:moveTo>
                  <a:pt x="0" y="0"/>
                </a:moveTo>
                <a:lnTo>
                  <a:pt x="5983816" y="17181"/>
                </a:lnTo>
                <a:lnTo>
                  <a:pt x="2644775" y="3339537"/>
                </a:lnTo>
                <a:lnTo>
                  <a:pt x="15875" y="70111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72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ground, water&#10;&#10;Description automatically generated">
            <a:extLst>
              <a:ext uri="{FF2B5EF4-FFF2-40B4-BE49-F238E27FC236}">
                <a16:creationId xmlns:a16="http://schemas.microsoft.com/office/drawing/2014/main" id="{B83120E6-37B6-4CF6-8D06-769CC7354D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136900" y="-25402"/>
            <a:ext cx="9055100" cy="68797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1B968-10F5-4F00-831C-075B5D488673}"/>
              </a:ext>
            </a:extLst>
          </p:cNvPr>
          <p:cNvSpPr/>
          <p:nvPr/>
        </p:nvSpPr>
        <p:spPr>
          <a:xfrm>
            <a:off x="2641601" y="-25401"/>
            <a:ext cx="8013700" cy="6879796"/>
          </a:xfrm>
          <a:prstGeom prst="rect">
            <a:avLst/>
          </a:prstGeom>
          <a:gradFill flip="none" rotWithShape="1">
            <a:gsLst>
              <a:gs pos="81000">
                <a:srgbClr val="F6F3EE">
                  <a:alpha val="72000"/>
                </a:srgbClr>
              </a:gs>
              <a:gs pos="70000">
                <a:srgbClr val="EDE7DC"/>
              </a:gs>
              <a:gs pos="98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D8C1DC0-85AD-481D-B3B2-9474D1E8F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95" y="130831"/>
            <a:ext cx="427705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Congratulati</a:t>
            </a:r>
            <a:r>
              <a:rPr lang="en-US" sz="3200" dirty="0">
                <a:effectLst>
                  <a:outerShdw blurRad="50800" dist="38100" dir="2700000" algn="tl" rotWithShape="0">
                    <a:srgbClr val="EDE7DC">
                      <a:alpha val="40000"/>
                    </a:srgbClr>
                  </a:outerShdw>
                </a:effectLst>
              </a:rPr>
              <a:t>ons!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6A9884F-7757-40B7-85F3-B43F6DA8689D}"/>
              </a:ext>
            </a:extLst>
          </p:cNvPr>
          <p:cNvSpPr/>
          <p:nvPr/>
        </p:nvSpPr>
        <p:spPr>
          <a:xfrm>
            <a:off x="-25400" y="3530600"/>
            <a:ext cx="2667000" cy="3352800"/>
          </a:xfrm>
          <a:custGeom>
            <a:avLst/>
            <a:gdLst>
              <a:gd name="connsiteX0" fmla="*/ 0 w 2667000"/>
              <a:gd name="connsiteY0" fmla="*/ 2641600 h 3352800"/>
              <a:gd name="connsiteX1" fmla="*/ 2654300 w 2667000"/>
              <a:gd name="connsiteY1" fmla="*/ 0 h 3352800"/>
              <a:gd name="connsiteX2" fmla="*/ 2667000 w 2667000"/>
              <a:gd name="connsiteY2" fmla="*/ 3352800 h 3352800"/>
              <a:gd name="connsiteX3" fmla="*/ 0 w 2667000"/>
              <a:gd name="connsiteY3" fmla="*/ 3352800 h 3352800"/>
              <a:gd name="connsiteX4" fmla="*/ 0 w 2667000"/>
              <a:gd name="connsiteY4" fmla="*/ 26416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7000" h="3352800">
                <a:moveTo>
                  <a:pt x="0" y="2641600"/>
                </a:moveTo>
                <a:lnTo>
                  <a:pt x="2654300" y="0"/>
                </a:lnTo>
                <a:cubicBezTo>
                  <a:pt x="2658533" y="1117600"/>
                  <a:pt x="2662767" y="2235200"/>
                  <a:pt x="2667000" y="3352800"/>
                </a:cubicBezTo>
                <a:lnTo>
                  <a:pt x="0" y="3352800"/>
                </a:lnTo>
                <a:lnTo>
                  <a:pt x="0" y="264160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456D3F7-042A-4029-BDBD-16489050B4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56895" y="1936977"/>
            <a:ext cx="1828800" cy="514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Consider:</a:t>
            </a:r>
          </a:p>
          <a:p>
            <a:pPr marL="457200" lvl="1" indent="0">
              <a:buNone/>
            </a:pPr>
            <a:endParaRPr lang="en-US" sz="240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A993952-55B9-442D-890D-A44C29A688F1}"/>
              </a:ext>
            </a:extLst>
          </p:cNvPr>
          <p:cNvSpPr txBox="1">
            <a:spLocks/>
          </p:cNvSpPr>
          <p:nvPr/>
        </p:nvSpPr>
        <p:spPr>
          <a:xfrm>
            <a:off x="3648633" y="2733788"/>
            <a:ext cx="3785312" cy="1187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400" dirty="0"/>
              <a:t>Your Changing Financial Circumstances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7364BB6-F888-43AF-9814-C3A3F81F74F2}"/>
              </a:ext>
            </a:extLst>
          </p:cNvPr>
          <p:cNvSpPr txBox="1">
            <a:spLocks/>
          </p:cNvSpPr>
          <p:nvPr/>
        </p:nvSpPr>
        <p:spPr>
          <a:xfrm>
            <a:off x="3648633" y="3921010"/>
            <a:ext cx="3785312" cy="10256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400" dirty="0"/>
              <a:t>Your First Steps to Prepare Finances for Your New Child</a:t>
            </a:r>
          </a:p>
        </p:txBody>
      </p:sp>
      <p:pic>
        <p:nvPicPr>
          <p:cNvPr id="15" name="Graphic 14" descr="Chevron arrows with solid fill">
            <a:extLst>
              <a:ext uri="{FF2B5EF4-FFF2-40B4-BE49-F238E27FC236}">
                <a16:creationId xmlns:a16="http://schemas.microsoft.com/office/drawing/2014/main" id="{37A31A22-5FAC-49D9-ADC6-C502C0C847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56895" y="3921010"/>
            <a:ext cx="457200" cy="457200"/>
          </a:xfrm>
          <a:prstGeom prst="rect">
            <a:avLst/>
          </a:prstGeom>
        </p:spPr>
      </p:pic>
      <p:pic>
        <p:nvPicPr>
          <p:cNvPr id="16" name="Graphic 15" descr="Chevron arrows with solid fill">
            <a:extLst>
              <a:ext uri="{FF2B5EF4-FFF2-40B4-BE49-F238E27FC236}">
                <a16:creationId xmlns:a16="http://schemas.microsoft.com/office/drawing/2014/main" id="{1165425A-188F-4BEC-841E-1FE857637C9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56895" y="2708389"/>
            <a:ext cx="457200" cy="457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25</a:t>
            </a:fld>
            <a:endParaRPr lang="es-MX" dirty="0">
              <a:solidFill>
                <a:srgbClr val="ECE1C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69EBB4-8DA6-415C-9C2F-AD3E4E0867BF}"/>
              </a:ext>
            </a:extLst>
          </p:cNvPr>
          <p:cNvSpPr/>
          <p:nvPr/>
        </p:nvSpPr>
        <p:spPr>
          <a:xfrm>
            <a:off x="-76200" y="-87086"/>
            <a:ext cx="2726872" cy="3414486"/>
          </a:xfrm>
          <a:custGeom>
            <a:avLst/>
            <a:gdLst>
              <a:gd name="connsiteX0" fmla="*/ 0 w 2628900"/>
              <a:gd name="connsiteY0" fmla="*/ 12700 h 3327400"/>
              <a:gd name="connsiteX1" fmla="*/ 2628900 w 2628900"/>
              <a:gd name="connsiteY1" fmla="*/ 0 h 3327400"/>
              <a:gd name="connsiteX2" fmla="*/ 2616200 w 2628900"/>
              <a:gd name="connsiteY2" fmla="*/ 3327400 h 3327400"/>
              <a:gd name="connsiteX3" fmla="*/ 12700 w 2628900"/>
              <a:gd name="connsiteY3" fmla="*/ 698500 h 3327400"/>
              <a:gd name="connsiteX4" fmla="*/ 0 w 2628900"/>
              <a:gd name="connsiteY4" fmla="*/ 12700 h 332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900" h="3327400">
                <a:moveTo>
                  <a:pt x="0" y="12700"/>
                </a:moveTo>
                <a:lnTo>
                  <a:pt x="2628900" y="0"/>
                </a:lnTo>
                <a:cubicBezTo>
                  <a:pt x="2624667" y="1109133"/>
                  <a:pt x="2620433" y="2218267"/>
                  <a:pt x="2616200" y="3327400"/>
                </a:cubicBezTo>
                <a:lnTo>
                  <a:pt x="12700" y="698500"/>
                </a:lnTo>
                <a:lnTo>
                  <a:pt x="0" y="1270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11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777" y="135897"/>
            <a:ext cx="2662457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Resources</a:t>
            </a:r>
          </a:p>
        </p:txBody>
      </p:sp>
      <p:pic>
        <p:nvPicPr>
          <p:cNvPr id="6" name="Picture 5" descr="cid:image002.png@01D6FEEA.F7D96430"/>
          <p:cNvPicPr>
            <a:picLocks noChangeAspect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6577" y="1061983"/>
            <a:ext cx="3937361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3.png@01D6FEEA.F7D96430"/>
          <p:cNvPicPr>
            <a:picLocks noChangeAspect="1"/>
          </p:cNvPicPr>
          <p:nvPr/>
        </p:nvPicPr>
        <p:blipFill>
          <a:blip r:embed="rId5" r:link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9980" y="3948423"/>
            <a:ext cx="3990197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26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7F45E9C-050F-4C1E-BBA9-EF13D39294A7}"/>
              </a:ext>
            </a:extLst>
          </p:cNvPr>
          <p:cNvSpPr/>
          <p:nvPr/>
        </p:nvSpPr>
        <p:spPr>
          <a:xfrm>
            <a:off x="-76200" y="-87086"/>
            <a:ext cx="2726872" cy="3414486"/>
          </a:xfrm>
          <a:custGeom>
            <a:avLst/>
            <a:gdLst>
              <a:gd name="connsiteX0" fmla="*/ 0 w 2628900"/>
              <a:gd name="connsiteY0" fmla="*/ 12700 h 3327400"/>
              <a:gd name="connsiteX1" fmla="*/ 2628900 w 2628900"/>
              <a:gd name="connsiteY1" fmla="*/ 0 h 3327400"/>
              <a:gd name="connsiteX2" fmla="*/ 2616200 w 2628900"/>
              <a:gd name="connsiteY2" fmla="*/ 3327400 h 3327400"/>
              <a:gd name="connsiteX3" fmla="*/ 12700 w 2628900"/>
              <a:gd name="connsiteY3" fmla="*/ 698500 h 3327400"/>
              <a:gd name="connsiteX4" fmla="*/ 0 w 2628900"/>
              <a:gd name="connsiteY4" fmla="*/ 12700 h 332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900" h="3327400">
                <a:moveTo>
                  <a:pt x="0" y="12700"/>
                </a:moveTo>
                <a:lnTo>
                  <a:pt x="2628900" y="0"/>
                </a:lnTo>
                <a:cubicBezTo>
                  <a:pt x="2624667" y="1109133"/>
                  <a:pt x="2620433" y="2218267"/>
                  <a:pt x="2616200" y="3327400"/>
                </a:cubicBezTo>
                <a:lnTo>
                  <a:pt x="12700" y="698500"/>
                </a:lnTo>
                <a:lnTo>
                  <a:pt x="0" y="1270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2FC4761-EB1B-4E1C-8AA7-7A5BED98DEBE}"/>
              </a:ext>
            </a:extLst>
          </p:cNvPr>
          <p:cNvSpPr/>
          <p:nvPr/>
        </p:nvSpPr>
        <p:spPr>
          <a:xfrm>
            <a:off x="-12700" y="3530600"/>
            <a:ext cx="2667000" cy="3352800"/>
          </a:xfrm>
          <a:custGeom>
            <a:avLst/>
            <a:gdLst>
              <a:gd name="connsiteX0" fmla="*/ 0 w 2667000"/>
              <a:gd name="connsiteY0" fmla="*/ 2641600 h 3352800"/>
              <a:gd name="connsiteX1" fmla="*/ 2654300 w 2667000"/>
              <a:gd name="connsiteY1" fmla="*/ 0 h 3352800"/>
              <a:gd name="connsiteX2" fmla="*/ 2667000 w 2667000"/>
              <a:gd name="connsiteY2" fmla="*/ 3352800 h 3352800"/>
              <a:gd name="connsiteX3" fmla="*/ 0 w 2667000"/>
              <a:gd name="connsiteY3" fmla="*/ 3352800 h 3352800"/>
              <a:gd name="connsiteX4" fmla="*/ 0 w 2667000"/>
              <a:gd name="connsiteY4" fmla="*/ 26416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7000" h="3352800">
                <a:moveTo>
                  <a:pt x="0" y="2641600"/>
                </a:moveTo>
                <a:lnTo>
                  <a:pt x="2654300" y="0"/>
                </a:lnTo>
                <a:cubicBezTo>
                  <a:pt x="2658533" y="1117600"/>
                  <a:pt x="2662767" y="2235200"/>
                  <a:pt x="2667000" y="3352800"/>
                </a:cubicBezTo>
                <a:lnTo>
                  <a:pt x="0" y="3352800"/>
                </a:lnTo>
                <a:lnTo>
                  <a:pt x="0" y="264160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E37E8C50-4D57-9DA3-99BD-E3E753937B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449" y="1079763"/>
            <a:ext cx="4407781" cy="27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94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38B8-6414-4C4F-BF5D-E46B2338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811" y="2639218"/>
            <a:ext cx="2728377" cy="1325563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C2A2D25-6603-7440-94E1-D7F28E00B596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27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A8C9739-9415-43C5-964C-6447B0895A0C}"/>
              </a:ext>
            </a:extLst>
          </p:cNvPr>
          <p:cNvSpPr/>
          <p:nvPr/>
        </p:nvSpPr>
        <p:spPr>
          <a:xfrm>
            <a:off x="-12700" y="-38100"/>
            <a:ext cx="5930900" cy="3340100"/>
          </a:xfrm>
          <a:custGeom>
            <a:avLst/>
            <a:gdLst>
              <a:gd name="connsiteX0" fmla="*/ 0 w 5930900"/>
              <a:gd name="connsiteY0" fmla="*/ 0 h 3340100"/>
              <a:gd name="connsiteX1" fmla="*/ 0 w 5930900"/>
              <a:gd name="connsiteY1" fmla="*/ 698500 h 3340100"/>
              <a:gd name="connsiteX2" fmla="*/ 2616200 w 5930900"/>
              <a:gd name="connsiteY2" fmla="*/ 3340100 h 3340100"/>
              <a:gd name="connsiteX3" fmla="*/ 5930900 w 5930900"/>
              <a:gd name="connsiteY3" fmla="*/ 12700 h 3340100"/>
              <a:gd name="connsiteX4" fmla="*/ 0 w 5930900"/>
              <a:gd name="connsiteY4" fmla="*/ 0 h 334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0900" h="3340100">
                <a:moveTo>
                  <a:pt x="0" y="0"/>
                </a:moveTo>
                <a:lnTo>
                  <a:pt x="0" y="698500"/>
                </a:lnTo>
                <a:lnTo>
                  <a:pt x="2616200" y="3340100"/>
                </a:lnTo>
                <a:lnTo>
                  <a:pt x="5930900" y="1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017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5815A-68DD-49F4-BC45-BD48A332E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ADE4C-8715-4A26-8BC9-8E7C3A013A4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3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232E0D8-4B7A-459F-BCB1-9CC9B5912063}"/>
              </a:ext>
            </a:extLst>
          </p:cNvPr>
          <p:cNvSpPr/>
          <p:nvPr/>
        </p:nvSpPr>
        <p:spPr>
          <a:xfrm>
            <a:off x="-32657" y="-76200"/>
            <a:ext cx="5932714" cy="3331029"/>
          </a:xfrm>
          <a:custGeom>
            <a:avLst/>
            <a:gdLst>
              <a:gd name="connsiteX0" fmla="*/ 0 w 5932714"/>
              <a:gd name="connsiteY0" fmla="*/ 54429 h 3331029"/>
              <a:gd name="connsiteX1" fmla="*/ 5932714 w 5932714"/>
              <a:gd name="connsiteY1" fmla="*/ 65314 h 3331029"/>
              <a:gd name="connsiteX2" fmla="*/ 2634343 w 5932714"/>
              <a:gd name="connsiteY2" fmla="*/ 3331029 h 3331029"/>
              <a:gd name="connsiteX3" fmla="*/ 43543 w 5932714"/>
              <a:gd name="connsiteY3" fmla="*/ 772886 h 3331029"/>
              <a:gd name="connsiteX4" fmla="*/ 21771 w 5932714"/>
              <a:gd name="connsiteY4" fmla="*/ 0 h 3331029"/>
              <a:gd name="connsiteX5" fmla="*/ 0 w 5932714"/>
              <a:gd name="connsiteY5" fmla="*/ 54429 h 333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2714" h="3331029">
                <a:moveTo>
                  <a:pt x="0" y="54429"/>
                </a:moveTo>
                <a:lnTo>
                  <a:pt x="5932714" y="65314"/>
                </a:lnTo>
                <a:lnTo>
                  <a:pt x="2634343" y="3331029"/>
                </a:lnTo>
                <a:lnTo>
                  <a:pt x="43543" y="772886"/>
                </a:lnTo>
                <a:lnTo>
                  <a:pt x="21771" y="0"/>
                </a:lnTo>
                <a:lnTo>
                  <a:pt x="0" y="54429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Stork Baby outline">
            <a:extLst>
              <a:ext uri="{FF2B5EF4-FFF2-40B4-BE49-F238E27FC236}">
                <a16:creationId xmlns:a16="http://schemas.microsoft.com/office/drawing/2014/main" id="{2BFD6FB6-74BE-43B7-AEEB-68450CBCF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414265" y="2857500"/>
            <a:ext cx="1143000" cy="1143000"/>
          </a:xfrm>
          <a:prstGeom prst="rect">
            <a:avLst/>
          </a:prstGeom>
        </p:spPr>
      </p:pic>
      <p:pic>
        <p:nvPicPr>
          <p:cNvPr id="7" name="Graphic 6" descr="Diploma outline">
            <a:extLst>
              <a:ext uri="{FF2B5EF4-FFF2-40B4-BE49-F238E27FC236}">
                <a16:creationId xmlns:a16="http://schemas.microsoft.com/office/drawing/2014/main" id="{2741F6EA-DC79-476C-8EDA-569CF9F49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727968" y="2857500"/>
            <a:ext cx="1143000" cy="1143000"/>
          </a:xfrm>
          <a:prstGeom prst="rect">
            <a:avLst/>
          </a:prstGeom>
        </p:spPr>
      </p:pic>
      <p:pic>
        <p:nvPicPr>
          <p:cNvPr id="8" name="Graphic 7" descr="Signature outline">
            <a:extLst>
              <a:ext uri="{FF2B5EF4-FFF2-40B4-BE49-F238E27FC236}">
                <a16:creationId xmlns:a16="http://schemas.microsoft.com/office/drawing/2014/main" id="{56BCAF80-1ABA-4956-91B6-5AEF9EC826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881604" y="2857500"/>
            <a:ext cx="1143000" cy="1143000"/>
          </a:xfrm>
          <a:prstGeom prst="rect">
            <a:avLst/>
          </a:prstGeom>
        </p:spPr>
      </p:pic>
      <p:pic>
        <p:nvPicPr>
          <p:cNvPr id="9" name="Graphic 8" descr="Scroll outline">
            <a:extLst>
              <a:ext uri="{FF2B5EF4-FFF2-40B4-BE49-F238E27FC236}">
                <a16:creationId xmlns:a16="http://schemas.microsoft.com/office/drawing/2014/main" id="{936B3ABE-532D-4BA2-8944-725D1288BE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069726" y="2857500"/>
            <a:ext cx="1143000" cy="1143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197E04-8D46-439E-8CC0-0D745059BC4F}"/>
              </a:ext>
            </a:extLst>
          </p:cNvPr>
          <p:cNvSpPr txBox="1"/>
          <p:nvPr/>
        </p:nvSpPr>
        <p:spPr>
          <a:xfrm>
            <a:off x="3143327" y="3966246"/>
            <a:ext cx="1695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Birth Certificate</a:t>
            </a:r>
          </a:p>
          <a:p>
            <a:pPr algn="ctr"/>
            <a:endParaRPr lang="en-US" sz="2400" b="1" dirty="0">
              <a:solidFill>
                <a:srgbClr val="ECE1CA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FD9FE4-FD1E-44E8-835C-78A72992D7D7}"/>
              </a:ext>
            </a:extLst>
          </p:cNvPr>
          <p:cNvSpPr txBox="1"/>
          <p:nvPr/>
        </p:nvSpPr>
        <p:spPr>
          <a:xfrm>
            <a:off x="5327614" y="3981904"/>
            <a:ext cx="1943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Certificate of Adoption</a:t>
            </a:r>
          </a:p>
          <a:p>
            <a:pPr algn="ctr"/>
            <a:endParaRPr lang="en-US" sz="2400" b="1" dirty="0">
              <a:solidFill>
                <a:srgbClr val="ECE1CA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C88D1C-6979-4929-B725-E487BA4F3433}"/>
              </a:ext>
            </a:extLst>
          </p:cNvPr>
          <p:cNvSpPr txBox="1"/>
          <p:nvPr/>
        </p:nvSpPr>
        <p:spPr>
          <a:xfrm>
            <a:off x="7605379" y="3981904"/>
            <a:ext cx="1695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 Security Card</a:t>
            </a:r>
          </a:p>
          <a:p>
            <a:pPr algn="ctr"/>
            <a:endParaRPr lang="en-US" sz="2400" b="1" dirty="0">
              <a:solidFill>
                <a:srgbClr val="ECE1CA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6A4DA8-77D9-471D-BA41-16BF49588333}"/>
              </a:ext>
            </a:extLst>
          </p:cNvPr>
          <p:cNvSpPr txBox="1"/>
          <p:nvPr/>
        </p:nvSpPr>
        <p:spPr>
          <a:xfrm>
            <a:off x="9612526" y="3981904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Consular Report of Birth Abroad</a:t>
            </a:r>
          </a:p>
          <a:p>
            <a:pPr algn="ctr"/>
            <a:endParaRPr lang="en-US" sz="2400" b="1" dirty="0">
              <a:solidFill>
                <a:srgbClr val="ECE1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141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D7D17050-CCBF-4803-B7E5-D9AD4D1B48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FDF0E7-C5FB-40EA-97DC-EDAA3DA32B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/>
              <a:t>4</a:t>
            </a:fld>
            <a:endParaRPr lang="es-MX" dirty="0">
              <a:solidFill>
                <a:srgbClr val="ECE1C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510CA0-BAE2-4C19-8214-46C9BC006510}"/>
              </a:ext>
            </a:extLst>
          </p:cNvPr>
          <p:cNvSpPr/>
          <p:nvPr/>
        </p:nvSpPr>
        <p:spPr>
          <a:xfrm>
            <a:off x="5706794" y="0"/>
            <a:ext cx="5189805" cy="6858000"/>
          </a:xfrm>
          <a:prstGeom prst="rect">
            <a:avLst/>
          </a:prstGeom>
          <a:gradFill flip="none" rotWithShape="1">
            <a:gsLst>
              <a:gs pos="55000">
                <a:srgbClr val="EDE7DC"/>
              </a:gs>
              <a:gs pos="66000">
                <a:srgbClr val="F6F3EE">
                  <a:alpha val="82000"/>
                </a:srgbClr>
              </a:gs>
              <a:gs pos="82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78A063-DB2A-4040-98CB-2CF0186C4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422" y="132820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Administrative Tasks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4B22D84-B43F-4D33-82D4-AA85DA89B026}"/>
              </a:ext>
            </a:extLst>
          </p:cNvPr>
          <p:cNvSpPr/>
          <p:nvPr/>
        </p:nvSpPr>
        <p:spPr>
          <a:xfrm>
            <a:off x="-38100" y="-53163"/>
            <a:ext cx="2713567" cy="3335867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7734" h="3285067">
                <a:moveTo>
                  <a:pt x="8467" y="0"/>
                </a:moveTo>
                <a:lnTo>
                  <a:pt x="2607734" y="0"/>
                </a:lnTo>
                <a:cubicBezTo>
                  <a:pt x="2604912" y="1095022"/>
                  <a:pt x="2602089" y="2190045"/>
                  <a:pt x="2599267" y="3285067"/>
                </a:cubicBezTo>
                <a:lnTo>
                  <a:pt x="0" y="660400"/>
                </a:lnTo>
                <a:lnTo>
                  <a:pt x="8467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3B142CC-8438-4957-B557-855332C66F5E}"/>
              </a:ext>
            </a:extLst>
          </p:cNvPr>
          <p:cNvSpPr txBox="1">
            <a:spLocks/>
          </p:cNvSpPr>
          <p:nvPr/>
        </p:nvSpPr>
        <p:spPr>
          <a:xfrm>
            <a:off x="3145422" y="2877677"/>
            <a:ext cx="5189805" cy="34342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>
              <a:lnSpc>
                <a:spcPct val="100000"/>
              </a:lnSpc>
              <a:spcBef>
                <a:spcPts val="715"/>
              </a:spcBef>
              <a:buFont typeface="Wingdings" panose="05000000000000000000" pitchFamily="2" charset="2"/>
              <a:buChar char="ü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Enroll in DEERS</a:t>
            </a:r>
            <a:endParaRPr lang="en-US" b="0" dirty="0">
              <a:solidFill>
                <a:srgbClr val="21372B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-4572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DoD ID Card</a:t>
            </a:r>
          </a:p>
          <a:p>
            <a:pPr indent="-4572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Review LES</a:t>
            </a:r>
          </a:p>
          <a:p>
            <a:pPr indent="-4572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41300" algn="l"/>
                <a:tab pos="457200" algn="l"/>
              </a:tabLst>
            </a:pPr>
            <a:r>
              <a:rPr lang="en-US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Considerations for Children			Born Outside of Marriage</a:t>
            </a:r>
          </a:p>
          <a:p>
            <a:pPr marL="1270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tabLst>
                <a:tab pos="241300" algn="l"/>
              </a:tabLst>
            </a:pPr>
            <a:endParaRPr lang="en-US" sz="2800" b="0" dirty="0">
              <a:solidFill>
                <a:srgbClr val="0E2E00"/>
              </a:solidFill>
              <a:latin typeface="Arial Narrow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A9BD3A05-CAC2-48A7-B60E-22BCCD93ED96}"/>
              </a:ext>
            </a:extLst>
          </p:cNvPr>
          <p:cNvSpPr txBox="1">
            <a:spLocks/>
          </p:cNvSpPr>
          <p:nvPr/>
        </p:nvSpPr>
        <p:spPr>
          <a:xfrm>
            <a:off x="3537845" y="1585384"/>
            <a:ext cx="16608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ECE1C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21372B"/>
                </a:solidFill>
              </a:rPr>
              <a:t>To-Do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8C8015-870F-4E91-AA78-9032380A5A16}"/>
              </a:ext>
            </a:extLst>
          </p:cNvPr>
          <p:cNvCxnSpPr/>
          <p:nvPr/>
        </p:nvCxnSpPr>
        <p:spPr>
          <a:xfrm>
            <a:off x="3196223" y="2615808"/>
            <a:ext cx="1371600" cy="0"/>
          </a:xfrm>
          <a:prstGeom prst="line">
            <a:avLst/>
          </a:prstGeom>
          <a:ln w="57150">
            <a:solidFill>
              <a:srgbClr val="977B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Clipboard outline">
            <a:extLst>
              <a:ext uri="{FF2B5EF4-FFF2-40B4-BE49-F238E27FC236}">
                <a16:creationId xmlns:a16="http://schemas.microsoft.com/office/drawing/2014/main" id="{F913406D-4891-4732-9096-E6851723D4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8276" t="6207" r="17242" b="6207"/>
          <a:stretch/>
        </p:blipFill>
        <p:spPr>
          <a:xfrm>
            <a:off x="3201245" y="1983847"/>
            <a:ext cx="336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97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person&#10;&#10;Description automatically generated">
            <a:extLst>
              <a:ext uri="{FF2B5EF4-FFF2-40B4-BE49-F238E27FC236}">
                <a16:creationId xmlns:a16="http://schemas.microsoft.com/office/drawing/2014/main" id="{8D4E3B16-EA7A-4A4A-A83A-FC5F0C2D6A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1132" y="0"/>
            <a:ext cx="5367867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C05167-7D94-4D60-A3EA-7CA675E55BD2}"/>
              </a:ext>
            </a:extLst>
          </p:cNvPr>
          <p:cNvSpPr/>
          <p:nvPr/>
        </p:nvSpPr>
        <p:spPr>
          <a:xfrm>
            <a:off x="3505200" y="0"/>
            <a:ext cx="6591300" cy="6858000"/>
          </a:xfrm>
          <a:prstGeom prst="rect">
            <a:avLst/>
          </a:prstGeom>
          <a:gradFill flip="none" rotWithShape="1">
            <a:gsLst>
              <a:gs pos="80000">
                <a:srgbClr val="F6F3EE">
                  <a:alpha val="70000"/>
                </a:srgbClr>
              </a:gs>
              <a:gs pos="71000">
                <a:srgbClr val="EDE7DC"/>
              </a:gs>
              <a:gs pos="92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FA44AB-0D25-C747-98A2-9390F2EF1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79" y="112853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Estate Planning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7D91D-A55B-5146-AF0A-E554E5004B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49679" y="1708855"/>
            <a:ext cx="4742423" cy="3199033"/>
          </a:xfrm>
        </p:spPr>
        <p:txBody>
          <a:bodyPr>
            <a:normAutofit/>
          </a:bodyPr>
          <a:lstStyle/>
          <a:p>
            <a:r>
              <a:rPr lang="en-US" dirty="0"/>
              <a:t>Will</a:t>
            </a:r>
          </a:p>
          <a:p>
            <a:r>
              <a:rPr lang="en-US" dirty="0"/>
              <a:t>Trust </a:t>
            </a:r>
          </a:p>
          <a:p>
            <a:r>
              <a:rPr lang="en-US" dirty="0"/>
              <a:t>Power of Attorney</a:t>
            </a:r>
          </a:p>
          <a:p>
            <a:r>
              <a:rPr lang="en-US" dirty="0"/>
              <a:t>Guardianship</a:t>
            </a:r>
          </a:p>
          <a:p>
            <a:r>
              <a:rPr lang="en-US" dirty="0"/>
              <a:t>Special Needs Considerations</a:t>
            </a:r>
          </a:p>
          <a:p>
            <a:r>
              <a:rPr lang="en-US" dirty="0"/>
              <a:t>Family Care Plan</a:t>
            </a:r>
          </a:p>
          <a:p>
            <a:pPr marL="457200" lvl="1" indent="0"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5</a:t>
            </a:fld>
            <a:endParaRPr lang="es-MX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EC3395-E527-4E83-8B69-12164C5BACD9}"/>
              </a:ext>
            </a:extLst>
          </p:cNvPr>
          <p:cNvSpPr/>
          <p:nvPr/>
        </p:nvSpPr>
        <p:spPr>
          <a:xfrm>
            <a:off x="2560411" y="5178328"/>
            <a:ext cx="9109077" cy="656100"/>
          </a:xfrm>
          <a:prstGeom prst="rect">
            <a:avLst/>
          </a:prstGeom>
          <a:solidFill>
            <a:srgbClr val="2137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75F3C08-E2A0-4906-B452-5F2D585224BA}"/>
              </a:ext>
            </a:extLst>
          </p:cNvPr>
          <p:cNvSpPr txBox="1">
            <a:spLocks/>
          </p:cNvSpPr>
          <p:nvPr/>
        </p:nvSpPr>
        <p:spPr>
          <a:xfrm>
            <a:off x="3149679" y="5309101"/>
            <a:ext cx="8729359" cy="4563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rgbClr val="EDE7DC"/>
                </a:solidFill>
              </a:rPr>
              <a:t>FREE assistance at installation’s Legal Services Office</a:t>
            </a:r>
          </a:p>
          <a:p>
            <a:pPr lvl="1"/>
            <a:endParaRPr lang="en-US" b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5D20761-47E3-4FB0-905C-08EAAB202FEF}"/>
              </a:ext>
            </a:extLst>
          </p:cNvPr>
          <p:cNvSpPr/>
          <p:nvPr/>
        </p:nvSpPr>
        <p:spPr>
          <a:xfrm rot="10800000" flipH="1">
            <a:off x="-7440" y="3560929"/>
            <a:ext cx="2607734" cy="3297070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7734" h="3285067">
                <a:moveTo>
                  <a:pt x="8467" y="0"/>
                </a:moveTo>
                <a:lnTo>
                  <a:pt x="2607734" y="0"/>
                </a:lnTo>
                <a:cubicBezTo>
                  <a:pt x="2604912" y="1095022"/>
                  <a:pt x="2602089" y="2190045"/>
                  <a:pt x="2599267" y="3285067"/>
                </a:cubicBezTo>
                <a:lnTo>
                  <a:pt x="0" y="660400"/>
                </a:lnTo>
                <a:lnTo>
                  <a:pt x="8467" y="0"/>
                </a:lnTo>
                <a:close/>
              </a:path>
            </a:pathLst>
          </a:cu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51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7954F-8062-924A-B71B-D8B16C9B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904" y="2757661"/>
            <a:ext cx="6347298" cy="1325563"/>
          </a:xfrm>
        </p:spPr>
        <p:txBody>
          <a:bodyPr/>
          <a:lstStyle/>
          <a:p>
            <a:r>
              <a:rPr lang="en-US"/>
              <a:t>Financial Planning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6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phic 3" descr="Money outline">
            <a:extLst>
              <a:ext uri="{FF2B5EF4-FFF2-40B4-BE49-F238E27FC236}">
                <a16:creationId xmlns:a16="http://schemas.microsoft.com/office/drawing/2014/main" id="{13896685-CFAF-49E3-AA5A-ED8D4B807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95864" y="2711624"/>
            <a:ext cx="1371600" cy="137160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706EFD-8505-48FB-AFCF-0DE480403F63}"/>
              </a:ext>
            </a:extLst>
          </p:cNvPr>
          <p:cNvSpPr/>
          <p:nvPr/>
        </p:nvSpPr>
        <p:spPr>
          <a:xfrm>
            <a:off x="-87086" y="-87086"/>
            <a:ext cx="6041572" cy="3363686"/>
          </a:xfrm>
          <a:custGeom>
            <a:avLst/>
            <a:gdLst>
              <a:gd name="connsiteX0" fmla="*/ 0 w 5882640"/>
              <a:gd name="connsiteY0" fmla="*/ 0 h 3276600"/>
              <a:gd name="connsiteX1" fmla="*/ 5882640 w 5882640"/>
              <a:gd name="connsiteY1" fmla="*/ 7620 h 3276600"/>
              <a:gd name="connsiteX2" fmla="*/ 2606040 w 5882640"/>
              <a:gd name="connsiteY2" fmla="*/ 3276600 h 3276600"/>
              <a:gd name="connsiteX3" fmla="*/ 0 w 5882640"/>
              <a:gd name="connsiteY3" fmla="*/ 670560 h 3276600"/>
              <a:gd name="connsiteX4" fmla="*/ 0 w 5882640"/>
              <a:gd name="connsiteY4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2640" h="3276600">
                <a:moveTo>
                  <a:pt x="0" y="0"/>
                </a:moveTo>
                <a:lnTo>
                  <a:pt x="5882640" y="7620"/>
                </a:lnTo>
                <a:lnTo>
                  <a:pt x="2606040" y="3276600"/>
                </a:lnTo>
                <a:lnTo>
                  <a:pt x="0" y="67056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2381" r="2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37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7</a:t>
            </a:fld>
            <a:endParaRPr lang="es-MX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2A63D12-6FAE-4943-BF0A-871D0BFB941E}"/>
              </a:ext>
            </a:extLst>
          </p:cNvPr>
          <p:cNvSpPr/>
          <p:nvPr/>
        </p:nvSpPr>
        <p:spPr>
          <a:xfrm>
            <a:off x="-8467" y="-42530"/>
            <a:ext cx="2607734" cy="3285067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7734" h="3285067">
                <a:moveTo>
                  <a:pt x="8467" y="0"/>
                </a:moveTo>
                <a:lnTo>
                  <a:pt x="2607734" y="0"/>
                </a:lnTo>
                <a:cubicBezTo>
                  <a:pt x="2604912" y="1095022"/>
                  <a:pt x="2602089" y="2190045"/>
                  <a:pt x="2599267" y="3285067"/>
                </a:cubicBezTo>
                <a:lnTo>
                  <a:pt x="0" y="660400"/>
                </a:lnTo>
                <a:lnTo>
                  <a:pt x="8467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B8859A5-540D-4B64-A71C-83871BFD9310}"/>
              </a:ext>
            </a:extLst>
          </p:cNvPr>
          <p:cNvSpPr txBox="1">
            <a:spLocks/>
          </p:cNvSpPr>
          <p:nvPr/>
        </p:nvSpPr>
        <p:spPr>
          <a:xfrm>
            <a:off x="3141519" y="125544"/>
            <a:ext cx="85198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23362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Spending Plan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8AFA946-D69D-4096-A35F-111447F4CABA}"/>
              </a:ext>
            </a:extLst>
          </p:cNvPr>
          <p:cNvSpPr/>
          <p:nvPr/>
        </p:nvSpPr>
        <p:spPr>
          <a:xfrm>
            <a:off x="4942511" y="1878722"/>
            <a:ext cx="4621802" cy="3855327"/>
          </a:xfrm>
          <a:prstGeom prst="ellipse">
            <a:avLst/>
          </a:prstGeom>
          <a:noFill/>
          <a:ln w="488950"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2D0E8D-6216-4844-A8CF-35C77E07A80E}"/>
              </a:ext>
            </a:extLst>
          </p:cNvPr>
          <p:cNvSpPr/>
          <p:nvPr/>
        </p:nvSpPr>
        <p:spPr>
          <a:xfrm>
            <a:off x="6083172" y="1054100"/>
            <a:ext cx="2308017" cy="1925257"/>
          </a:xfrm>
          <a:prstGeom prst="ellipse">
            <a:avLst/>
          </a:prstGeom>
          <a:solidFill>
            <a:srgbClr val="23362A"/>
          </a:solidFill>
          <a:ln w="1238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DCC59C-E8E1-43D1-9611-D7E471A8F626}"/>
              </a:ext>
            </a:extLst>
          </p:cNvPr>
          <p:cNvSpPr/>
          <p:nvPr/>
        </p:nvSpPr>
        <p:spPr>
          <a:xfrm>
            <a:off x="8405602" y="2643743"/>
            <a:ext cx="2308017" cy="1925257"/>
          </a:xfrm>
          <a:prstGeom prst="ellipse">
            <a:avLst/>
          </a:prstGeom>
          <a:solidFill>
            <a:srgbClr val="23362A"/>
          </a:solidFill>
          <a:ln w="1238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5FE08E9-2B02-4BE3-9C5E-797DC9B47D71}"/>
              </a:ext>
            </a:extLst>
          </p:cNvPr>
          <p:cNvSpPr/>
          <p:nvPr/>
        </p:nvSpPr>
        <p:spPr>
          <a:xfrm>
            <a:off x="6111132" y="4649718"/>
            <a:ext cx="2308017" cy="1925257"/>
          </a:xfrm>
          <a:prstGeom prst="ellipse">
            <a:avLst/>
          </a:prstGeom>
          <a:solidFill>
            <a:srgbClr val="23362A"/>
          </a:solidFill>
          <a:ln w="1238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2875617-54ED-4675-AB1B-8EC3660BF65B}"/>
              </a:ext>
            </a:extLst>
          </p:cNvPr>
          <p:cNvSpPr/>
          <p:nvPr/>
        </p:nvSpPr>
        <p:spPr>
          <a:xfrm>
            <a:off x="3897236" y="2643743"/>
            <a:ext cx="2308017" cy="1925257"/>
          </a:xfrm>
          <a:prstGeom prst="ellipse">
            <a:avLst/>
          </a:prstGeom>
          <a:solidFill>
            <a:srgbClr val="23362A"/>
          </a:solidFill>
          <a:ln w="1238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5F7AA2-A433-4E52-B1F6-59FF1050145E}"/>
              </a:ext>
            </a:extLst>
          </p:cNvPr>
          <p:cNvSpPr txBox="1"/>
          <p:nvPr/>
        </p:nvSpPr>
        <p:spPr>
          <a:xfrm>
            <a:off x="6096000" y="3152451"/>
            <a:ext cx="2338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4-Step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Spending Plan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E2E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3C55A6-4304-4725-B1D7-555B11D7551A}"/>
              </a:ext>
            </a:extLst>
          </p:cNvPr>
          <p:cNvSpPr txBox="1"/>
          <p:nvPr/>
        </p:nvSpPr>
        <p:spPr>
          <a:xfrm>
            <a:off x="6121224" y="1278064"/>
            <a:ext cx="22319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Step 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Understand Your Current Situation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2BE3A6-8C7F-4467-9BB2-D65E3D2A7570}"/>
              </a:ext>
            </a:extLst>
          </p:cNvPr>
          <p:cNvSpPr txBox="1"/>
          <p:nvPr/>
        </p:nvSpPr>
        <p:spPr>
          <a:xfrm>
            <a:off x="8443654" y="2827223"/>
            <a:ext cx="22319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Step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Know Where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Your Money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Should Go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B3B92A-1322-49EE-88C3-A615D6280EA0}"/>
              </a:ext>
            </a:extLst>
          </p:cNvPr>
          <p:cNvSpPr txBox="1"/>
          <p:nvPr/>
        </p:nvSpPr>
        <p:spPr>
          <a:xfrm>
            <a:off x="6149184" y="5227625"/>
            <a:ext cx="2231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Step 3: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Create a Plan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7776A69-C95D-4FCE-B698-25029A3A1B68}"/>
              </a:ext>
            </a:extLst>
          </p:cNvPr>
          <p:cNvSpPr txBox="1"/>
          <p:nvPr/>
        </p:nvSpPr>
        <p:spPr>
          <a:xfrm>
            <a:off x="3935288" y="2996500"/>
            <a:ext cx="22319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Step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Make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Adjustments</a:t>
            </a:r>
          </a:p>
        </p:txBody>
      </p:sp>
    </p:spTree>
    <p:extLst>
      <p:ext uri="{BB962C8B-B14F-4D97-AF65-F5344CB8AC3E}">
        <p14:creationId xmlns:p14="http://schemas.microsoft.com/office/powerpoint/2010/main" val="3696595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B2A99-867E-EB4F-9ECF-96C6C893A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2065" y="132820"/>
            <a:ext cx="9027235" cy="1325563"/>
          </a:xfrm>
        </p:spPr>
        <p:txBody>
          <a:bodyPr>
            <a:normAutofit/>
          </a:bodyPr>
          <a:lstStyle/>
          <a:p>
            <a:r>
              <a:rPr lang="en-US" sz="3200" dirty="0"/>
              <a:t>Financial Education</a:t>
            </a:r>
            <a:br>
              <a:rPr lang="en-US" sz="3200" dirty="0"/>
            </a:br>
            <a:r>
              <a:rPr lang="en-US" sz="3200" dirty="0"/>
              <a:t>and Assistance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D7D32-B9F5-904D-BA0E-CE6C967771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77465" y="2854714"/>
            <a:ext cx="2198895" cy="1325563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Military Parental Leave and Childcare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8</a:t>
            </a:fld>
            <a:endParaRPr lang="es-MX" dirty="0"/>
          </a:p>
        </p:txBody>
      </p:sp>
      <p:pic>
        <p:nvPicPr>
          <p:cNvPr id="6" name="Graphic 5" descr="Crib outline">
            <a:extLst>
              <a:ext uri="{FF2B5EF4-FFF2-40B4-BE49-F238E27FC236}">
                <a16:creationId xmlns:a16="http://schemas.microsoft.com/office/drawing/2014/main" id="{70C271E0-6857-4808-A5E2-10EF23EFE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47704" y="1940315"/>
            <a:ext cx="914400" cy="914400"/>
          </a:xfrm>
          <a:prstGeom prst="rect">
            <a:avLst/>
          </a:prstGeom>
        </p:spPr>
      </p:pic>
      <p:pic>
        <p:nvPicPr>
          <p:cNvPr id="8" name="Graphic 7" descr="Woman with baby outline">
            <a:extLst>
              <a:ext uri="{FF2B5EF4-FFF2-40B4-BE49-F238E27FC236}">
                <a16:creationId xmlns:a16="http://schemas.microsoft.com/office/drawing/2014/main" id="{615E3E61-610F-4BE6-9BC8-D18E891E4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119370" y="1940315"/>
            <a:ext cx="914400" cy="914400"/>
          </a:xfrm>
          <a:prstGeom prst="rect">
            <a:avLst/>
          </a:prstGeom>
        </p:spPr>
      </p:pic>
      <p:pic>
        <p:nvPicPr>
          <p:cNvPr id="10" name="Graphic 9" descr="Social network outline">
            <a:extLst>
              <a:ext uri="{FF2B5EF4-FFF2-40B4-BE49-F238E27FC236}">
                <a16:creationId xmlns:a16="http://schemas.microsoft.com/office/drawing/2014/main" id="{FC92202A-A17E-457F-B69C-6228F215B4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873504" y="4256221"/>
            <a:ext cx="914400" cy="9144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8DABC3A-B0B9-42B6-91C0-CDCE1E124330}"/>
              </a:ext>
            </a:extLst>
          </p:cNvPr>
          <p:cNvSpPr txBox="1">
            <a:spLocks/>
          </p:cNvSpPr>
          <p:nvPr/>
        </p:nvSpPr>
        <p:spPr>
          <a:xfrm>
            <a:off x="10073650" y="2862676"/>
            <a:ext cx="1005840" cy="452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dirty="0"/>
              <a:t>WIC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7AD25EC-E06B-4A77-87AB-AA938E001BE7}"/>
              </a:ext>
            </a:extLst>
          </p:cNvPr>
          <p:cNvSpPr txBox="1">
            <a:spLocks/>
          </p:cNvSpPr>
          <p:nvPr/>
        </p:nvSpPr>
        <p:spPr>
          <a:xfrm>
            <a:off x="6231256" y="5170621"/>
            <a:ext cx="2198895" cy="10600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Family Support Center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B93B0F-B587-45F6-AE01-DB74E1A845F7}"/>
              </a:ext>
            </a:extLst>
          </p:cNvPr>
          <p:cNvSpPr txBox="1">
            <a:spLocks/>
          </p:cNvSpPr>
          <p:nvPr/>
        </p:nvSpPr>
        <p:spPr>
          <a:xfrm>
            <a:off x="9474118" y="5240680"/>
            <a:ext cx="2204904" cy="9199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Army Emergency Relief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847DBD4-0805-47CB-A78A-BC9D08690A05}"/>
              </a:ext>
            </a:extLst>
          </p:cNvPr>
          <p:cNvSpPr/>
          <p:nvPr/>
        </p:nvSpPr>
        <p:spPr>
          <a:xfrm>
            <a:off x="2722" y="3552825"/>
            <a:ext cx="2657475" cy="3314700"/>
          </a:xfrm>
          <a:custGeom>
            <a:avLst/>
            <a:gdLst>
              <a:gd name="connsiteX0" fmla="*/ 0 w 2657475"/>
              <a:gd name="connsiteY0" fmla="*/ 2628900 h 3314700"/>
              <a:gd name="connsiteX1" fmla="*/ 2647950 w 2657475"/>
              <a:gd name="connsiteY1" fmla="*/ 0 h 3314700"/>
              <a:gd name="connsiteX2" fmla="*/ 2657475 w 2657475"/>
              <a:gd name="connsiteY2" fmla="*/ 3314700 h 3314700"/>
              <a:gd name="connsiteX3" fmla="*/ 9525 w 2657475"/>
              <a:gd name="connsiteY3" fmla="*/ 3305175 h 3314700"/>
              <a:gd name="connsiteX4" fmla="*/ 0 w 2657475"/>
              <a:gd name="connsiteY4" fmla="*/ 2628900 h 331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475" h="3314700">
                <a:moveTo>
                  <a:pt x="0" y="2628900"/>
                </a:moveTo>
                <a:lnTo>
                  <a:pt x="2647950" y="0"/>
                </a:lnTo>
                <a:lnTo>
                  <a:pt x="2657475" y="3314700"/>
                </a:lnTo>
                <a:lnTo>
                  <a:pt x="9525" y="3305175"/>
                </a:lnTo>
                <a:lnTo>
                  <a:pt x="0" y="26289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729445F-B8F4-49B9-8F7A-3EB51E11933D}"/>
              </a:ext>
            </a:extLst>
          </p:cNvPr>
          <p:cNvSpPr/>
          <p:nvPr/>
        </p:nvSpPr>
        <p:spPr>
          <a:xfrm>
            <a:off x="0" y="1"/>
            <a:ext cx="2631925" cy="3314700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7734" h="3285067">
                <a:moveTo>
                  <a:pt x="8467" y="0"/>
                </a:moveTo>
                <a:lnTo>
                  <a:pt x="2607734" y="0"/>
                </a:lnTo>
                <a:cubicBezTo>
                  <a:pt x="2604912" y="1095022"/>
                  <a:pt x="2602089" y="2190045"/>
                  <a:pt x="2599267" y="3285067"/>
                </a:cubicBezTo>
                <a:lnTo>
                  <a:pt x="0" y="660400"/>
                </a:lnTo>
                <a:lnTo>
                  <a:pt x="8467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 descr="Baby crawling outline">
            <a:extLst>
              <a:ext uri="{FF2B5EF4-FFF2-40B4-BE49-F238E27FC236}">
                <a16:creationId xmlns:a16="http://schemas.microsoft.com/office/drawing/2014/main" id="{5A0D84FE-A83F-46D4-BEBE-9580FECA34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873503" y="1915583"/>
            <a:ext cx="914400" cy="914400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A77C3B8-02E0-405E-8BB1-D29CEAD51C9F}"/>
              </a:ext>
            </a:extLst>
          </p:cNvPr>
          <p:cNvSpPr txBox="1">
            <a:spLocks/>
          </p:cNvSpPr>
          <p:nvPr/>
        </p:nvSpPr>
        <p:spPr>
          <a:xfrm>
            <a:off x="6356538" y="2862677"/>
            <a:ext cx="1948330" cy="6901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200" dirty="0"/>
              <a:t>Adoption Assistance</a:t>
            </a:r>
          </a:p>
        </p:txBody>
      </p:sp>
      <p:pic>
        <p:nvPicPr>
          <p:cNvPr id="26" name="Graphic 25" descr="Grocery bag outline">
            <a:extLst>
              <a:ext uri="{FF2B5EF4-FFF2-40B4-BE49-F238E27FC236}">
                <a16:creationId xmlns:a16="http://schemas.microsoft.com/office/drawing/2014/main" id="{CC189AFD-9D5F-4F09-A8B2-E893A0450E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647704" y="4326280"/>
            <a:ext cx="914400" cy="914400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1A8745B-B6F2-42C7-AEA0-EC68BBD3C9EB}"/>
              </a:ext>
            </a:extLst>
          </p:cNvPr>
          <p:cNvSpPr txBox="1">
            <a:spLocks/>
          </p:cNvSpPr>
          <p:nvPr/>
        </p:nvSpPr>
        <p:spPr>
          <a:xfrm>
            <a:off x="3005456" y="5170621"/>
            <a:ext cx="2198895" cy="468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SNAP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D95E1A3-0415-4B98-96C7-41204AE2A60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5546" y="4369214"/>
            <a:ext cx="82204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12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3CE15B-589A-44BA-9621-2EEFBF3E2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Purchases </a:t>
            </a:r>
            <a:br>
              <a:rPr lang="en-US" dirty="0"/>
            </a:br>
            <a:r>
              <a:rPr lang="en-US" dirty="0"/>
              <a:t>and Other Considerations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EC1F4-EC4F-4460-8557-634568B66A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9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2F5EA0C-B802-49D6-887B-34FCA2C09C98}"/>
              </a:ext>
            </a:extLst>
          </p:cNvPr>
          <p:cNvSpPr/>
          <p:nvPr/>
        </p:nvSpPr>
        <p:spPr>
          <a:xfrm>
            <a:off x="-25400" y="-25400"/>
            <a:ext cx="5935133" cy="3310467"/>
          </a:xfrm>
          <a:custGeom>
            <a:avLst/>
            <a:gdLst>
              <a:gd name="connsiteX0" fmla="*/ 0 w 5935133"/>
              <a:gd name="connsiteY0" fmla="*/ 0 h 3310467"/>
              <a:gd name="connsiteX1" fmla="*/ 5935133 w 5935133"/>
              <a:gd name="connsiteY1" fmla="*/ 8467 h 3310467"/>
              <a:gd name="connsiteX2" fmla="*/ 2641600 w 5935133"/>
              <a:gd name="connsiteY2" fmla="*/ 3310467 h 3310467"/>
              <a:gd name="connsiteX3" fmla="*/ 8467 w 5935133"/>
              <a:gd name="connsiteY3" fmla="*/ 694267 h 3310467"/>
              <a:gd name="connsiteX4" fmla="*/ 0 w 5935133"/>
              <a:gd name="connsiteY4" fmla="*/ 0 h 331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5133" h="3310467">
                <a:moveTo>
                  <a:pt x="0" y="0"/>
                </a:moveTo>
                <a:lnTo>
                  <a:pt x="5935133" y="8467"/>
                </a:lnTo>
                <a:lnTo>
                  <a:pt x="2641600" y="3310467"/>
                </a:lnTo>
                <a:lnTo>
                  <a:pt x="8467" y="6942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0A066E6-DF8B-4E4B-96A5-6DEDEC38166F}"/>
              </a:ext>
            </a:extLst>
          </p:cNvPr>
          <p:cNvSpPr txBox="1">
            <a:spLocks/>
          </p:cNvSpPr>
          <p:nvPr/>
        </p:nvSpPr>
        <p:spPr>
          <a:xfrm>
            <a:off x="5597046" y="2681233"/>
            <a:ext cx="3889854" cy="4268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dirty="0"/>
              <a:t>Make Smart Purchases</a:t>
            </a:r>
          </a:p>
        </p:txBody>
      </p:sp>
      <p:pic>
        <p:nvPicPr>
          <p:cNvPr id="9" name="Graphic 8" descr="Head with gears outline">
            <a:extLst>
              <a:ext uri="{FF2B5EF4-FFF2-40B4-BE49-F238E27FC236}">
                <a16:creationId xmlns:a16="http://schemas.microsoft.com/office/drawing/2014/main" id="{DC5E7BF0-FABF-482E-B06F-A16328B4D1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00017" y="2639012"/>
            <a:ext cx="457200" cy="457200"/>
          </a:xfrm>
          <a:prstGeom prst="rect">
            <a:avLst/>
          </a:prstGeom>
        </p:spPr>
      </p:pic>
      <p:pic>
        <p:nvPicPr>
          <p:cNvPr id="10" name="Graphic 9" descr="Gavel outline">
            <a:extLst>
              <a:ext uri="{FF2B5EF4-FFF2-40B4-BE49-F238E27FC236}">
                <a16:creationId xmlns:a16="http://schemas.microsoft.com/office/drawing/2014/main" id="{35E2FFD0-5A13-421A-A10B-446816A34D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000017" y="3549471"/>
            <a:ext cx="457200" cy="457200"/>
          </a:xfrm>
          <a:prstGeom prst="rect">
            <a:avLst/>
          </a:prstGeom>
        </p:spPr>
      </p:pic>
      <p:pic>
        <p:nvPicPr>
          <p:cNvPr id="11" name="Graphic 10" descr="Questions outline">
            <a:extLst>
              <a:ext uri="{FF2B5EF4-FFF2-40B4-BE49-F238E27FC236}">
                <a16:creationId xmlns:a16="http://schemas.microsoft.com/office/drawing/2014/main" id="{419A8AB3-DE08-4A5F-A3D4-69F050CB913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000017" y="5374551"/>
            <a:ext cx="457200" cy="457200"/>
          </a:xfrm>
          <a:prstGeom prst="rect">
            <a:avLst/>
          </a:prstGeom>
        </p:spPr>
      </p:pic>
      <p:pic>
        <p:nvPicPr>
          <p:cNvPr id="12" name="Graphic 11" descr="Credit card outline">
            <a:extLst>
              <a:ext uri="{FF2B5EF4-FFF2-40B4-BE49-F238E27FC236}">
                <a16:creationId xmlns:a16="http://schemas.microsoft.com/office/drawing/2014/main" id="{8C524682-8878-42FC-93EF-8FA96505C22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000017" y="4462011"/>
            <a:ext cx="457200" cy="4572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57CB252-9006-4B83-B9AA-66B78B4C4DA4}"/>
              </a:ext>
            </a:extLst>
          </p:cNvPr>
          <p:cNvSpPr txBox="1">
            <a:spLocks/>
          </p:cNvSpPr>
          <p:nvPr/>
        </p:nvSpPr>
        <p:spPr>
          <a:xfrm>
            <a:off x="5597046" y="3540420"/>
            <a:ext cx="4556075" cy="457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ECE1CA"/>
                </a:solidFill>
              </a:rPr>
              <a:t>Know Your Rights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19F7B02-E05D-4544-B50C-0D2CB37CBCD5}"/>
              </a:ext>
            </a:extLst>
          </p:cNvPr>
          <p:cNvSpPr txBox="1">
            <a:spLocks/>
          </p:cNvSpPr>
          <p:nvPr/>
        </p:nvSpPr>
        <p:spPr>
          <a:xfrm>
            <a:off x="5597046" y="5364331"/>
            <a:ext cx="3702082" cy="4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ECE1CA"/>
                </a:solidFill>
              </a:rPr>
              <a:t>Use Resources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C013EB9-C812-410E-8209-DB514E241D35}"/>
              </a:ext>
            </a:extLst>
          </p:cNvPr>
          <p:cNvSpPr txBox="1">
            <a:spLocks/>
          </p:cNvSpPr>
          <p:nvPr/>
        </p:nvSpPr>
        <p:spPr>
          <a:xfrm>
            <a:off x="5597046" y="4453636"/>
            <a:ext cx="5286854" cy="839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ECE1CA"/>
                </a:solidFill>
              </a:rPr>
              <a:t>Review Your Child’s Credit Report</a:t>
            </a:r>
          </a:p>
        </p:txBody>
      </p:sp>
    </p:spTree>
    <p:extLst>
      <p:ext uri="{BB962C8B-B14F-4D97-AF65-F5344CB8AC3E}">
        <p14:creationId xmlns:p14="http://schemas.microsoft.com/office/powerpoint/2010/main" val="2451625853"/>
      </p:ext>
    </p:extLst>
  </p:cSld>
  <p:clrMapOvr>
    <a:masterClrMapping/>
  </p:clrMapOvr>
</p:sld>
</file>

<file path=ppt/theme/theme1.xml><?xml version="1.0" encoding="utf-8"?>
<a:theme xmlns:a="http://schemas.openxmlformats.org/drawingml/2006/main" name="1. Master Slide 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AEF4D2BE-1049-5749-807F-411D7565EAA7}"/>
    </a:ext>
  </a:extLst>
</a:theme>
</file>

<file path=ppt/theme/theme2.xml><?xml version="1.0" encoding="utf-8"?>
<a:theme xmlns:a="http://schemas.openxmlformats.org/drawingml/2006/main" name="1_2. Title Slide Green with Sand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C05BC47E-1197-E64F-B39B-F8D85CD903EE}"/>
    </a:ext>
  </a:extLst>
</a:theme>
</file>

<file path=ppt/theme/theme3.xml><?xml version="1.0" encoding="utf-8"?>
<a:theme xmlns:a="http://schemas.openxmlformats.org/drawingml/2006/main" name="Master Content Slide Beige with Green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4.xml><?xml version="1.0" encoding="utf-8"?>
<a:theme xmlns:a="http://schemas.openxmlformats.org/drawingml/2006/main" name="Content Slide Beige with Green and Tan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5.xml><?xml version="1.0" encoding="utf-8"?>
<a:theme xmlns:a="http://schemas.openxmlformats.org/drawingml/2006/main" name="1_5. Master Slide 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A176A2F-6498-4D5C-94D8-7C3918399DDF}">
  <we:reference id="8ba814a7-ef72-455d-8a86-74c1e1d529e2" version="4.1.0.1907" store="EXCatalog" storeType="EXCatalog"/>
  <we:alternateReferences>
    <we:reference id="WA104380649" version="4.1.0.1907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504D41AD18894DAA676C6F96A07722" ma:contentTypeVersion="8" ma:contentTypeDescription="Create a new document." ma:contentTypeScope="" ma:versionID="6e56c853356c0c59207cb39025a9ccca">
  <xsd:schema xmlns:xsd="http://www.w3.org/2001/XMLSchema" xmlns:xs="http://www.w3.org/2001/XMLSchema" xmlns:p="http://schemas.microsoft.com/office/2006/metadata/properties" xmlns:ns2="f47b2dae-65c7-4e7f-aef3-ba1b67c0c41b" targetNamespace="http://schemas.microsoft.com/office/2006/metadata/properties" ma:root="true" ma:fieldsID="f40e6b3e541949fff91ed9311bb85da7" ns2:_="">
    <xsd:import namespace="f47b2dae-65c7-4e7f-aef3-ba1b67c0c4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7b2dae-65c7-4e7f-aef3-ba1b67c0c4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F447DBA-9E12-4044-ADEB-41B90FC112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3D3ECD-DBD3-4BBB-8C2D-01ACC4B8DE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7b2dae-65c7-4e7f-aef3-ba1b67c0c4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470506-5B1B-4EDC-8BDE-705325A26EEB}">
  <ds:schemaRefs>
    <ds:schemaRef ds:uri="http://purl.org/dc/elements/1.1/"/>
    <ds:schemaRef ds:uri="f47b2dae-65c7-4e7f-aef3-ba1b67c0c41b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1_Tema de Office</Template>
  <TotalTime>2324</TotalTime>
  <Words>1022</Words>
  <Application>Microsoft Office PowerPoint</Application>
  <PresentationFormat>Widescreen</PresentationFormat>
  <Paragraphs>246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Arial Narrow</vt:lpstr>
      <vt:lpstr>Calibri</vt:lpstr>
      <vt:lpstr>Courier New</vt:lpstr>
      <vt:lpstr>Helvetica</vt:lpstr>
      <vt:lpstr>Tipo de letra del sistema normal</vt:lpstr>
      <vt:lpstr>Wingdings</vt:lpstr>
      <vt:lpstr>1. Master Slide </vt:lpstr>
      <vt:lpstr>1_2. Title Slide Green with Sand</vt:lpstr>
      <vt:lpstr>Master Content Slide Beige with Green</vt:lpstr>
      <vt:lpstr>Content Slide Beige with Green and Tan</vt:lpstr>
      <vt:lpstr>1_5. Master Slide </vt:lpstr>
      <vt:lpstr>PowerPoint Presentation</vt:lpstr>
      <vt:lpstr>Agenda</vt:lpstr>
      <vt:lpstr>Documents</vt:lpstr>
      <vt:lpstr>Administrative Tasks</vt:lpstr>
      <vt:lpstr>Estate Planning</vt:lpstr>
      <vt:lpstr>Financial Planning</vt:lpstr>
      <vt:lpstr>PowerPoint Presentation</vt:lpstr>
      <vt:lpstr>Financial Education and Assistance Programs</vt:lpstr>
      <vt:lpstr>Major Purchases  and Other Considerations</vt:lpstr>
      <vt:lpstr>Tax Considerations</vt:lpstr>
      <vt:lpstr>Insurance</vt:lpstr>
      <vt:lpstr>Health Insurance</vt:lpstr>
      <vt:lpstr>Dental and Vision </vt:lpstr>
      <vt:lpstr>Property Insurance</vt:lpstr>
      <vt:lpstr>Purpose of Life Insurance</vt:lpstr>
      <vt:lpstr>Life Insurance Overview</vt:lpstr>
      <vt:lpstr>Update Beneficiaries</vt:lpstr>
      <vt:lpstr>PowerPoint Presentation</vt:lpstr>
      <vt:lpstr>Survivor Benefits</vt:lpstr>
      <vt:lpstr>Military Retirement</vt:lpstr>
      <vt:lpstr>Which Plan Do You Have?</vt:lpstr>
      <vt:lpstr>PowerPoint Presentation</vt:lpstr>
      <vt:lpstr>Education Benefits and Savings</vt:lpstr>
      <vt:lpstr>Summary and Resources</vt:lpstr>
      <vt:lpstr>Congratulations!</vt:lpstr>
      <vt:lpstr>Resources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Ruben Torrez</dc:creator>
  <cp:keywords>Select Classification Level, Public</cp:keywords>
  <cp:lastModifiedBy>Christadore, Laura A CTR (USA)</cp:lastModifiedBy>
  <cp:revision>23</cp:revision>
  <dcterms:created xsi:type="dcterms:W3CDTF">2019-07-10T15:06:07Z</dcterms:created>
  <dcterms:modified xsi:type="dcterms:W3CDTF">2024-01-13T01:21:30Z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11087801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S8.2.2</vt:lpwstr>
  </property>
  <property fmtid="{D5CDD505-2E9C-101B-9397-08002B2CF9AE}" pid="5" name="ContentTypeId">
    <vt:lpwstr>0x010100B9504D41AD18894DAA676C6F96A07722</vt:lpwstr>
  </property>
  <property fmtid="{D5CDD505-2E9C-101B-9397-08002B2CF9AE}" pid="6" name="TitusGUID">
    <vt:lpwstr>cb1f0217-3b57-412f-ad00-60eb2bbd6e47</vt:lpwstr>
  </property>
  <property fmtid="{D5CDD505-2E9C-101B-9397-08002B2CF9AE}" pid="7" name="PreClass">
    <vt:lpwstr>False</vt:lpwstr>
  </property>
  <property fmtid="{D5CDD505-2E9C-101B-9397-08002B2CF9AE}" pid="8" name="Classification">
    <vt:lpwstr>Public</vt:lpwstr>
  </property>
</Properties>
</file>